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5" r:id="rId4"/>
    <p:sldId id="285" r:id="rId5"/>
    <p:sldId id="259" r:id="rId6"/>
    <p:sldId id="276" r:id="rId7"/>
    <p:sldId id="260" r:id="rId8"/>
    <p:sldId id="277" r:id="rId9"/>
    <p:sldId id="274" r:id="rId10"/>
    <p:sldId id="281" r:id="rId11"/>
    <p:sldId id="282" r:id="rId12"/>
    <p:sldId id="286" r:id="rId13"/>
    <p:sldId id="262" r:id="rId14"/>
    <p:sldId id="269" r:id="rId15"/>
    <p:sldId id="265" r:id="rId16"/>
    <p:sldId id="280" r:id="rId17"/>
    <p:sldId id="271" r:id="rId18"/>
    <p:sldId id="272" r:id="rId19"/>
    <p:sldId id="261" r:id="rId20"/>
    <p:sldId id="273" r:id="rId21"/>
    <p:sldId id="264" r:id="rId22"/>
    <p:sldId id="268" r:id="rId2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7984" autoAdjust="0"/>
  </p:normalViewPr>
  <p:slideViewPr>
    <p:cSldViewPr snapToGrid="0">
      <p:cViewPr varScale="1">
        <p:scale>
          <a:sx n="53" d="100"/>
          <a:sy n="53" d="100"/>
        </p:scale>
        <p:origin x="6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6EE5-A912-4DFB-8E00-19203CFCDCFC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85722A-B490-4F7B-A61D-AA19F38B292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2914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Journo -&gt; tech</a:t>
            </a:r>
          </a:p>
          <a:p>
            <a:endParaRPr lang="sv-SE" dirty="0"/>
          </a:p>
          <a:p>
            <a:r>
              <a:rPr lang="sv-SE" dirty="0"/>
              <a:t>Lärt mig språk – bilder: duo, grammatik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6167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Gäller såklart att hitta den gyllene medelvägen.</a:t>
            </a:r>
          </a:p>
          <a:p>
            <a:pPr marL="0" indent="0">
              <a:buFontTx/>
              <a:buNone/>
            </a:pPr>
            <a:r>
              <a:rPr lang="sv-SE" dirty="0"/>
              <a:t>För min egen del tror jag att inlärning är personligt:</a:t>
            </a:r>
          </a:p>
          <a:p>
            <a:pPr marL="0" indent="0">
              <a:buFontTx/>
              <a:buNone/>
            </a:pPr>
            <a:r>
              <a:rPr lang="sv-SE" dirty="0" err="1"/>
              <a:t>Adriene</a:t>
            </a:r>
            <a:r>
              <a:rPr lang="sv-SE" dirty="0"/>
              <a:t> </a:t>
            </a:r>
          </a:p>
          <a:p>
            <a:pPr marL="0" indent="0">
              <a:buFontTx/>
              <a:buNone/>
            </a:pPr>
            <a:r>
              <a:rPr lang="sv-SE" dirty="0" err="1"/>
              <a:t>Find</a:t>
            </a:r>
            <a:r>
              <a:rPr lang="sv-SE" dirty="0"/>
              <a:t>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feels</a:t>
            </a:r>
            <a:r>
              <a:rPr lang="sv-SE" dirty="0"/>
              <a:t> </a:t>
            </a:r>
            <a:r>
              <a:rPr lang="sv-SE" dirty="0" err="1"/>
              <a:t>good</a:t>
            </a:r>
            <a:r>
              <a:rPr lang="sv-SE" dirty="0"/>
              <a:t>! </a:t>
            </a:r>
          </a:p>
          <a:p>
            <a:pPr marL="0" indent="0">
              <a:buFontTx/>
              <a:buNone/>
            </a:pPr>
            <a:r>
              <a:rPr lang="sv-SE" dirty="0"/>
              <a:t>Det viktiga tror jag är att börja ta det där metaperspektivet.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5583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Ett annat sätt att beskriva fokus och</a:t>
            </a:r>
          </a:p>
          <a:p>
            <a:r>
              <a:rPr lang="sv-SE" dirty="0"/>
              <a:t>hjärnans resurser</a:t>
            </a:r>
          </a:p>
          <a:p>
            <a:r>
              <a:rPr lang="sv-SE" dirty="0"/>
              <a:t>Lånat från Kathy Sierra </a:t>
            </a:r>
          </a:p>
          <a:p>
            <a:r>
              <a:rPr lang="sv-SE" dirty="0"/>
              <a:t>föreläsning på </a:t>
            </a:r>
            <a:r>
              <a:rPr lang="sv-SE" dirty="0" err="1"/>
              <a:t>youtube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Kahneman</a:t>
            </a:r>
            <a:r>
              <a:rPr lang="sv-SE" dirty="0"/>
              <a:t> sifferexperiment</a:t>
            </a:r>
          </a:p>
          <a:p>
            <a:endParaRPr lang="sv-SE" dirty="0"/>
          </a:p>
          <a:p>
            <a:r>
              <a:rPr lang="sv-SE" dirty="0"/>
              <a:t>Slutsats</a:t>
            </a:r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0552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A-B-C = 3 sessioner à 45-90 minuter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8172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Hur små? Tumregel = mindre än du tror.</a:t>
            </a:r>
          </a:p>
          <a:p>
            <a:r>
              <a:rPr lang="sv-SE" dirty="0"/>
              <a:t>När det gäller att lära sig språk finns det en </a:t>
            </a:r>
            <a:r>
              <a:rPr lang="sv-SE" dirty="0" err="1"/>
              <a:t>app</a:t>
            </a:r>
            <a:r>
              <a:rPr lang="sv-SE" dirty="0"/>
              <a:t> som jag brukar använda som heter </a:t>
            </a:r>
            <a:r>
              <a:rPr lang="sv-SE" dirty="0" err="1"/>
              <a:t>Duolingo</a:t>
            </a:r>
            <a:r>
              <a:rPr lang="sv-SE" dirty="0"/>
              <a:t>. </a:t>
            </a:r>
          </a:p>
          <a:p>
            <a:r>
              <a:rPr lang="sv-SE" dirty="0"/>
              <a:t>Där ställer man in ett antal lektioner som man har som mål att klara varje dag. Varje lektion tar ungefär fem minuter.</a:t>
            </a:r>
          </a:p>
          <a:p>
            <a:r>
              <a:rPr lang="sv-SE" dirty="0"/>
              <a:t>Jag kör alltid på </a:t>
            </a:r>
            <a:r>
              <a:rPr lang="sv-SE" dirty="0" err="1"/>
              <a:t>minimisettingen</a:t>
            </a:r>
            <a:r>
              <a:rPr lang="sv-SE" dirty="0"/>
              <a:t>. Ibland kanske jag får feeling och river av tio lektioner, för att jag har tråkigt och </a:t>
            </a:r>
          </a:p>
          <a:p>
            <a:r>
              <a:rPr lang="sv-SE" dirty="0"/>
              <a:t>känner mig pigg. </a:t>
            </a:r>
          </a:p>
          <a:p>
            <a:endParaRPr lang="sv-SE" dirty="0"/>
          </a:p>
          <a:p>
            <a:r>
              <a:rPr lang="sv-SE" dirty="0"/>
              <a:t>Det är här ni säger ”Aha, men jag är en sån där nördig typ som kan sitta i flera timmar med</a:t>
            </a:r>
          </a:p>
          <a:p>
            <a:r>
              <a:rPr lang="sv-SE" dirty="0"/>
              <a:t>samma sak och helt tappa grepp om tid och rum”. Bra! Använd det! Framför allt i början</a:t>
            </a:r>
          </a:p>
          <a:p>
            <a:r>
              <a:rPr lang="sv-SE" dirty="0"/>
              <a:t>när motivationen finns där. Men min erfarenhet är att efter ett litet tag, när man tycker att </a:t>
            </a:r>
          </a:p>
          <a:p>
            <a:r>
              <a:rPr lang="sv-SE" dirty="0"/>
              <a:t>man typ kan  det, åtminstone okej, och förresten är jag mer intresserad av den här nya grejen</a:t>
            </a:r>
          </a:p>
          <a:p>
            <a:r>
              <a:rPr lang="sv-SE" dirty="0"/>
              <a:t>nu – då är det vanligt att man lägger ner. Man blir styrd av sin inspiration istället för att</a:t>
            </a:r>
          </a:p>
          <a:p>
            <a:r>
              <a:rPr lang="sv-SE" dirty="0"/>
              <a:t>själv ha kontrollen. Och då kan det bli riktigt tråkigt när man plötsligt måste lära sig </a:t>
            </a:r>
          </a:p>
          <a:p>
            <a:r>
              <a:rPr lang="sv-SE" dirty="0"/>
              <a:t>något som man inte alls har någon lust med. </a:t>
            </a:r>
          </a:p>
          <a:p>
            <a:endParaRPr lang="sv-SE" dirty="0"/>
          </a:p>
          <a:p>
            <a:endParaRPr lang="sv-SE" dirty="0"/>
          </a:p>
          <a:p>
            <a:r>
              <a:rPr lang="sv-SE" dirty="0"/>
              <a:t>Viktigt att sätta ett modest mål som man </a:t>
            </a:r>
          </a:p>
          <a:p>
            <a:r>
              <a:rPr lang="sv-SE" dirty="0"/>
              <a:t>har en möjlighet att uppnå även när man känner sig sunkig och trött och inte på humör.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3503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6356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aseline="0" dirty="0"/>
              <a:t>Finns ingen silver bullet-lösning mot stress heller, </a:t>
            </a:r>
          </a:p>
          <a:p>
            <a:r>
              <a:rPr lang="sv-SE" baseline="0" dirty="0"/>
              <a:t>det handlar om hur man läggar upp sitt liv, eller i värsta fall hur andra lägger upp ens liv åt en. </a:t>
            </a:r>
          </a:p>
          <a:p>
            <a:endParaRPr lang="sv-SE" baseline="0" dirty="0"/>
          </a:p>
          <a:p>
            <a:r>
              <a:rPr lang="sv-SE" baseline="0" dirty="0"/>
              <a:t>Det viktiga om man redan är stressad är att inte låta lärandet</a:t>
            </a:r>
          </a:p>
          <a:p>
            <a:r>
              <a:rPr lang="sv-SE" baseline="0" dirty="0"/>
              <a:t>bli ytterligare en stressfaktor. Då ger man sig själv de sämsta</a:t>
            </a:r>
          </a:p>
          <a:p>
            <a:r>
              <a:rPr lang="sv-SE" baseline="0" dirty="0"/>
              <a:t>möjliga förutsättningarna. Tillit. Till sig själv, sin metod. Hjärnan.</a:t>
            </a:r>
          </a:p>
          <a:p>
            <a:endParaRPr lang="sv-SE" baseline="0" dirty="0"/>
          </a:p>
          <a:p>
            <a:r>
              <a:rPr lang="sv-SE" baseline="0" dirty="0"/>
              <a:t>Så om det känns stressigt – framför allt om det är något </a:t>
            </a:r>
          </a:p>
          <a:p>
            <a:r>
              <a:rPr lang="sv-SE" baseline="0" dirty="0"/>
              <a:t>lärande ni själva kan påverka – tänk på det där långa</a:t>
            </a:r>
          </a:p>
          <a:p>
            <a:r>
              <a:rPr lang="sv-SE" baseline="0" dirty="0"/>
              <a:t>perspektivet. Se över deadlinen. Ut genom fönstret.</a:t>
            </a:r>
          </a:p>
          <a:p>
            <a:r>
              <a:rPr lang="sv-SE" baseline="0" dirty="0"/>
              <a:t>Eller, om man ska gå en kurs på en vecka – vad är</a:t>
            </a:r>
          </a:p>
          <a:p>
            <a:r>
              <a:rPr lang="sv-SE" baseline="0" dirty="0"/>
              <a:t>realistiskt att jag kan få med mig på en veckas kurs?</a:t>
            </a:r>
          </a:p>
          <a:p>
            <a:r>
              <a:rPr lang="sv-SE" baseline="0" dirty="0"/>
              <a:t>Kanske bara redskapen för hur jag ska fortsätta att </a:t>
            </a:r>
          </a:p>
          <a:p>
            <a:r>
              <a:rPr lang="sv-SE" baseline="0" dirty="0"/>
              <a:t>utforska det där ämnet på egen hand? </a:t>
            </a:r>
          </a:p>
          <a:p>
            <a:endParaRPr lang="sv-SE" baseline="0" dirty="0"/>
          </a:p>
          <a:p>
            <a:r>
              <a:rPr lang="sv-SE" baseline="0" dirty="0"/>
              <a:t>Och också – det kan faktiskt hjälpa att lära sig om</a:t>
            </a:r>
          </a:p>
          <a:p>
            <a:r>
              <a:rPr lang="sv-SE" baseline="0" dirty="0"/>
              <a:t>hur lärande fungerar. Att få mer realistiska förväntningar,</a:t>
            </a:r>
          </a:p>
          <a:p>
            <a:r>
              <a:rPr lang="sv-SE" baseline="0" dirty="0"/>
              <a:t>men också att veta om att det går. Era hjärnor har möjligheten.</a:t>
            </a:r>
          </a:p>
          <a:p>
            <a:r>
              <a:rPr lang="sv-SE" baseline="0" dirty="0"/>
              <a:t>Det är så. Ni kan bli experter på nästan vad som helst.</a:t>
            </a:r>
          </a:p>
          <a:p>
            <a:r>
              <a:rPr lang="sv-SE" baseline="0" dirty="0"/>
              <a:t>(Jag behöver inte tala om det för er eftersom många av er</a:t>
            </a:r>
          </a:p>
          <a:p>
            <a:r>
              <a:rPr lang="sv-SE" baseline="0" dirty="0"/>
              <a:t>redan är experter – men på något annat!)</a:t>
            </a:r>
          </a:p>
          <a:p>
            <a:endParaRPr lang="sv-SE" baseline="0" dirty="0"/>
          </a:p>
          <a:p>
            <a:pPr marL="171450" indent="-171450">
              <a:buFontTx/>
              <a:buChar char="-"/>
            </a:pPr>
            <a:r>
              <a:rPr lang="sv-SE" dirty="0"/>
              <a:t>En spännande grej som forskning har visat är att bara att veta om det här faktiskt hjälper.</a:t>
            </a:r>
          </a:p>
          <a:p>
            <a:pPr marL="0" indent="0">
              <a:buFontTx/>
              <a:buNone/>
            </a:pPr>
            <a:r>
              <a:rPr lang="sv-SE" dirty="0"/>
              <a:t>Man skiljer på </a:t>
            </a:r>
            <a:r>
              <a:rPr lang="sv-SE" dirty="0" err="1"/>
              <a:t>growth</a:t>
            </a:r>
            <a:r>
              <a:rPr lang="sv-SE" dirty="0"/>
              <a:t> </a:t>
            </a:r>
            <a:r>
              <a:rPr lang="sv-SE" dirty="0" err="1"/>
              <a:t>mindset</a:t>
            </a:r>
            <a:r>
              <a:rPr lang="sv-SE" dirty="0"/>
              <a:t> och </a:t>
            </a:r>
            <a:r>
              <a:rPr lang="sv-SE" dirty="0" err="1"/>
              <a:t>fixed</a:t>
            </a:r>
            <a:r>
              <a:rPr lang="sv-SE" dirty="0"/>
              <a:t> </a:t>
            </a:r>
            <a:r>
              <a:rPr lang="sv-SE" dirty="0" err="1"/>
              <a:t>mindset</a:t>
            </a:r>
            <a:r>
              <a:rPr lang="sv-SE" dirty="0"/>
              <a:t>. Att byta </a:t>
            </a:r>
          </a:p>
          <a:p>
            <a:pPr marL="0" indent="0">
              <a:buFontTx/>
              <a:buNone/>
            </a:pPr>
            <a:r>
              <a:rPr lang="sv-SE" dirty="0"/>
              <a:t>perspektiv från att tro att jag är inget duktig på det här, det </a:t>
            </a:r>
          </a:p>
          <a:p>
            <a:pPr marL="0" indent="0">
              <a:buFontTx/>
              <a:buNone/>
            </a:pPr>
            <a:r>
              <a:rPr lang="sv-SE" dirty="0"/>
              <a:t>är för att jag inte har talang till att veta och gå med på att hjärnan </a:t>
            </a:r>
          </a:p>
          <a:p>
            <a:pPr marL="0" indent="0">
              <a:buFontTx/>
              <a:buNone/>
            </a:pPr>
            <a:r>
              <a:rPr lang="sv-SE" dirty="0"/>
              <a:t>har möjlighet att ”bygga” talang gjorde att försökspersoner</a:t>
            </a:r>
          </a:p>
          <a:p>
            <a:pPr marL="0" indent="0">
              <a:buFontTx/>
              <a:buNone/>
            </a:pPr>
            <a:r>
              <a:rPr lang="sv-SE" dirty="0"/>
              <a:t>ökade sin IQ med flera poäng.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0325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aseline="0" dirty="0"/>
              <a:t>Så – jag säger det igen. Det långa perspektivet.</a:t>
            </a:r>
          </a:p>
          <a:p>
            <a:r>
              <a:rPr lang="sv-SE" baseline="0" dirty="0"/>
              <a:t>I skolan pratade de ibland om ett livslångt lärande. Det tog ganska många år</a:t>
            </a:r>
            <a:br>
              <a:rPr lang="sv-SE" baseline="0" dirty="0"/>
            </a:br>
            <a:r>
              <a:rPr lang="sv-SE" baseline="0" dirty="0"/>
              <a:t>innan den </a:t>
            </a:r>
            <a:r>
              <a:rPr lang="sv-SE" baseline="0" dirty="0" err="1"/>
              <a:t>poletten</a:t>
            </a:r>
            <a:r>
              <a:rPr lang="sv-SE" baseline="0" dirty="0"/>
              <a:t> trillade ned för mig.</a:t>
            </a:r>
            <a:endParaRPr lang="sv-SE" dirty="0"/>
          </a:p>
          <a:p>
            <a:endParaRPr lang="sv-SE" dirty="0"/>
          </a:p>
          <a:p>
            <a:r>
              <a:rPr lang="sv-SE" dirty="0"/>
              <a:t>Lärande är en process som pågår hela livet. Det</a:t>
            </a:r>
            <a:r>
              <a:rPr lang="sv-SE" baseline="0" dirty="0"/>
              <a:t> kanske till och med </a:t>
            </a:r>
          </a:p>
          <a:p>
            <a:r>
              <a:rPr lang="sv-SE" baseline="0" dirty="0"/>
              <a:t>är lättare att se på oss som väkdigt kunskapsinriktade jobb.</a:t>
            </a:r>
          </a:p>
          <a:p>
            <a:endParaRPr lang="sv-SE" baseline="0" dirty="0"/>
          </a:p>
          <a:p>
            <a:r>
              <a:rPr lang="sv-SE" baseline="0" dirty="0"/>
              <a:t>När jag lär mig ett språk kan jag inte säga, </a:t>
            </a:r>
          </a:p>
          <a:p>
            <a:r>
              <a:rPr lang="sv-SE" baseline="0" dirty="0"/>
              <a:t>okej jag ska kunna tyska om två veckor eller sex månader eller ett år. </a:t>
            </a:r>
          </a:p>
          <a:p>
            <a:r>
              <a:rPr lang="sv-SE" baseline="0" dirty="0"/>
              <a:t>Faktum är att jag har hållit på med just tyska on and of ungefär sen jag var tjugo. </a:t>
            </a:r>
          </a:p>
          <a:p>
            <a:r>
              <a:rPr lang="sv-SE" baseline="0" dirty="0"/>
              <a:t>Italienska tog mig ungefär sex månader att greppa </a:t>
            </a:r>
          </a:p>
          <a:p>
            <a:r>
              <a:rPr lang="sv-SE" baseline="0" dirty="0"/>
              <a:t>upp till ungefär samma basicnivå. Det är okej. Jag har ingen deadline. </a:t>
            </a:r>
          </a:p>
          <a:p>
            <a:r>
              <a:rPr lang="sv-SE" baseline="0" dirty="0"/>
              <a:t>Det handlar om hur jag har gjort och när jag har lagt in lite energi. </a:t>
            </a:r>
          </a:p>
          <a:p>
            <a:r>
              <a:rPr lang="sv-SE" baseline="0" dirty="0"/>
              <a:t>Förmodligen var jag jättemycket mer pepp på italienska än tyska.</a:t>
            </a:r>
          </a:p>
          <a:p>
            <a:endParaRPr lang="sv-SE" baseline="0" dirty="0"/>
          </a:p>
          <a:p>
            <a:r>
              <a:rPr lang="sv-SE" baseline="0" dirty="0"/>
              <a:t>Att lära sig skills som hör till jobbet måste få ske på </a:t>
            </a:r>
          </a:p>
          <a:p>
            <a:r>
              <a:rPr lang="sv-SE" baseline="0" dirty="0"/>
              <a:t>ungefär samma sätt. Ibland har man deadlines, </a:t>
            </a:r>
          </a:p>
          <a:p>
            <a:r>
              <a:rPr lang="sv-SE" baseline="0" dirty="0"/>
              <a:t>då får man tillåta sig att slösa kognitiv energi. </a:t>
            </a:r>
          </a:p>
          <a:p>
            <a:r>
              <a:rPr lang="sv-SE" baseline="0" dirty="0"/>
              <a:t>Ibland vill man bara upprätthålla någon sorts nivå,</a:t>
            </a:r>
          </a:p>
          <a:p>
            <a:r>
              <a:rPr lang="sv-SE" baseline="0" dirty="0"/>
              <a:t>Då kan man lägga en mindre mängd kognitiv energi. </a:t>
            </a:r>
          </a:p>
          <a:p>
            <a:r>
              <a:rPr lang="sv-SE" baseline="0" dirty="0"/>
              <a:t>Man behöver inte kunna allt nu, för det går ändå inte.</a:t>
            </a:r>
          </a:p>
          <a:p>
            <a:endParaRPr lang="sv-SE" baseline="0" dirty="0"/>
          </a:p>
          <a:p>
            <a:r>
              <a:rPr lang="sv-SE" baseline="0" dirty="0"/>
              <a:t>Sova på saken</a:t>
            </a:r>
          </a:p>
          <a:p>
            <a:r>
              <a:rPr lang="sv-SE" baseline="0" dirty="0"/>
              <a:t>Det finns en anledning till att man säger så. (Det här säger Kathy Sierra också). </a:t>
            </a:r>
          </a:p>
          <a:p>
            <a:r>
              <a:rPr lang="sv-SE" baseline="0" dirty="0"/>
              <a:t>Hjärnan är superbra på patternmatching. </a:t>
            </a:r>
          </a:p>
          <a:p>
            <a:r>
              <a:rPr lang="sv-SE" baseline="0" dirty="0"/>
              <a:t>Den gör det även om vi inte ber den om det. Men vi måste ge den resurser i form av</a:t>
            </a:r>
          </a:p>
          <a:p>
            <a:r>
              <a:rPr lang="sv-SE" baseline="0" dirty="0"/>
              <a:t>tid och vila för att hinna med.</a:t>
            </a:r>
          </a:p>
          <a:p>
            <a:r>
              <a:rPr lang="sv-SE" baseline="0" dirty="0"/>
              <a:t> Därför -&gt; tyst rum. Meditationsapp. </a:t>
            </a:r>
          </a:p>
          <a:p>
            <a:r>
              <a:rPr lang="sv-SE" baseline="0" dirty="0"/>
              <a:t>Eller faktiskt, vänta tills imorgon och se om hjärnan spottar ur sig en </a:t>
            </a:r>
          </a:p>
          <a:p>
            <a:r>
              <a:rPr lang="sv-SE" baseline="0" dirty="0"/>
              <a:t>lösning när du sitter på pendeln imorgon bitti. </a:t>
            </a:r>
          </a:p>
          <a:p>
            <a:r>
              <a:rPr lang="sv-SE" baseline="0" dirty="0"/>
              <a:t>(mindre troligt om du spelar mobilspel. Stjäl tyvärr kognitiva resurser och tröttar ut hjärnan...)</a:t>
            </a:r>
          </a:p>
          <a:p>
            <a:endParaRPr lang="sv-S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64428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Hjärnan är jättebra på </a:t>
            </a:r>
            <a:r>
              <a:rPr lang="sv-SE" dirty="0" err="1"/>
              <a:t>pattern</a:t>
            </a:r>
            <a:r>
              <a:rPr lang="sv-SE" dirty="0"/>
              <a:t> </a:t>
            </a:r>
            <a:r>
              <a:rPr lang="sv-SE" dirty="0" err="1"/>
              <a:t>matching</a:t>
            </a:r>
            <a:r>
              <a:rPr lang="sv-SE" dirty="0"/>
              <a:t>. Den jobbar ständigt</a:t>
            </a:r>
          </a:p>
          <a:p>
            <a:r>
              <a:rPr lang="sv-SE" dirty="0"/>
              <a:t>med att försöka ordna världen – till och med när världen inte </a:t>
            </a:r>
          </a:p>
          <a:p>
            <a:r>
              <a:rPr lang="sv-SE" dirty="0"/>
              <a:t>vill blir ordnad. Därav fördomar. </a:t>
            </a:r>
          </a:p>
          <a:p>
            <a:endParaRPr lang="sv-SE" dirty="0"/>
          </a:p>
          <a:p>
            <a:r>
              <a:rPr lang="sv-SE" dirty="0"/>
              <a:t>Här tillit kommer in – lita på att bitarna faller på plats.</a:t>
            </a:r>
          </a:p>
          <a:p>
            <a:r>
              <a:rPr lang="sv-SE" dirty="0"/>
              <a:t>Så småningom. </a:t>
            </a:r>
          </a:p>
          <a:p>
            <a:r>
              <a:rPr lang="sv-SE" dirty="0"/>
              <a:t>Så var lite snälla mot era hjärnor!</a:t>
            </a:r>
          </a:p>
          <a:p>
            <a:r>
              <a:rPr lang="sv-SE" dirty="0"/>
              <a:t>De jobbar jättehårt! Kolla av:</a:t>
            </a:r>
          </a:p>
          <a:p>
            <a:r>
              <a:rPr lang="sv-SE" dirty="0"/>
              <a:t>vad orkar jag med?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3880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aseline="0" dirty="0"/>
              <a:t>Allt lärande bygger på annat lärande. Gå, prata, läsa, räkna.</a:t>
            </a:r>
          </a:p>
          <a:p>
            <a:endParaRPr lang="sv-SE" baseline="0" dirty="0"/>
          </a:p>
          <a:p>
            <a:r>
              <a:rPr lang="sv-SE" baseline="0" dirty="0"/>
              <a:t>Föreställning: två typer.</a:t>
            </a:r>
          </a:p>
          <a:p>
            <a:endParaRPr lang="sv-SE" baseline="0" dirty="0"/>
          </a:p>
          <a:p>
            <a:r>
              <a:rPr lang="sv-SE" baseline="0" dirty="0"/>
              <a:t>Inte sant, snarare </a:t>
            </a:r>
            <a:r>
              <a:rPr lang="sv-SE" baseline="0" dirty="0" err="1"/>
              <a:t>kombo</a:t>
            </a:r>
            <a:r>
              <a:rPr lang="sv-SE" baseline="0" dirty="0"/>
              <a:t>. Lite skadlig föreställning – man begränsar sig.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2408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Verkligheten inget Rocky-montage.</a:t>
            </a:r>
          </a:p>
          <a:p>
            <a:r>
              <a:rPr lang="sv-SE" baseline="0" dirty="0"/>
              <a:t>(Kasst att rita kurva – varsågod för </a:t>
            </a:r>
            <a:r>
              <a:rPr lang="sv-SE" baseline="0" dirty="0" err="1"/>
              <a:t>Arctangenskurva</a:t>
            </a:r>
            <a:r>
              <a:rPr lang="sv-SE" baseline="0" dirty="0"/>
              <a:t> istället!)</a:t>
            </a:r>
          </a:p>
          <a:p>
            <a:endParaRPr lang="sv-SE" baseline="0" dirty="0"/>
          </a:p>
          <a:p>
            <a:r>
              <a:rPr lang="sv-SE" baseline="0" dirty="0"/>
              <a:t>Första steget är ganska </a:t>
            </a:r>
            <a:r>
              <a:rPr lang="sv-SE" baseline="0" dirty="0" err="1"/>
              <a:t>harsh</a:t>
            </a:r>
            <a:r>
              <a:rPr lang="sv-SE" baseline="0" dirty="0"/>
              <a:t> – att acceptera att det är så här. </a:t>
            </a:r>
          </a:p>
          <a:p>
            <a:r>
              <a:rPr lang="sv-SE" baseline="0" dirty="0"/>
              <a:t>Det är så här det ser ut när man lär sig. Det tar tid. Ju mer du tränar,</a:t>
            </a:r>
          </a:p>
          <a:p>
            <a:r>
              <a:rPr lang="sv-SE" baseline="0" dirty="0"/>
              <a:t>desto fortare kommer ju igenom platåerna – men det innebär inte</a:t>
            </a:r>
          </a:p>
          <a:p>
            <a:r>
              <a:rPr lang="sv-SE" baseline="0" dirty="0"/>
              <a:t>att det blir roligare eller att de försvinner.</a:t>
            </a:r>
          </a:p>
          <a:p>
            <a:endParaRPr lang="sv-SE" baseline="0" dirty="0"/>
          </a:p>
          <a:p>
            <a:r>
              <a:rPr lang="sv-SE" baseline="0" dirty="0"/>
              <a:t>Mitt mål här idag är faktiskt att får er att gå härifrån</a:t>
            </a:r>
          </a:p>
          <a:p>
            <a:r>
              <a:rPr lang="sv-SE" baseline="0" dirty="0"/>
              <a:t>med ett annat perspektiv, kanske andra förväntningar. Förhoppningsvis</a:t>
            </a:r>
          </a:p>
          <a:p>
            <a:r>
              <a:rPr lang="sv-SE" baseline="0" dirty="0"/>
              <a:t>peppade på att lära er nya saker, men också med respekt för processen.</a:t>
            </a:r>
          </a:p>
          <a:p>
            <a:r>
              <a:rPr lang="sv-SE" baseline="0" dirty="0"/>
              <a:t>Det är som med allt annat i livet. Det finns inga silver </a:t>
            </a:r>
            <a:r>
              <a:rPr lang="sv-SE" baseline="0" dirty="0" err="1"/>
              <a:t>bullets</a:t>
            </a:r>
            <a:r>
              <a:rPr lang="sv-SE" baseline="0" dirty="0"/>
              <a:t>.</a:t>
            </a:r>
          </a:p>
          <a:p>
            <a:endParaRPr lang="sv-SE" baseline="0" dirty="0"/>
          </a:p>
          <a:p>
            <a:endParaRPr lang="sv-SE" baseline="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9182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Jaha, hur brukar man göra när man försöker lära sig något då? </a:t>
            </a:r>
          </a:p>
          <a:p>
            <a:r>
              <a:rPr lang="sv-SE" dirty="0"/>
              <a:t>Finns ganska många sätt. Kan vara så att ni har hittat ert </a:t>
            </a:r>
            <a:r>
              <a:rPr lang="sv-SE" dirty="0" err="1"/>
              <a:t>favoritsätt</a:t>
            </a:r>
            <a:r>
              <a:rPr lang="sv-SE" dirty="0"/>
              <a:t>. </a:t>
            </a:r>
          </a:p>
          <a:p>
            <a:r>
              <a:rPr lang="sv-SE" dirty="0"/>
              <a:t>Eller så har ni mest testat ett sätt och känner er rätt obekväma med det. </a:t>
            </a:r>
          </a:p>
          <a:p>
            <a:r>
              <a:rPr lang="sv-SE" dirty="0"/>
              <a:t>Det är det många som gör – ”Jag hatar att plugga”. </a:t>
            </a:r>
          </a:p>
          <a:p>
            <a:r>
              <a:rPr lang="sv-SE" dirty="0"/>
              <a:t>För att de associerar det med att sitta och träla i timmar med en tung kursbok.</a:t>
            </a:r>
          </a:p>
          <a:p>
            <a:endParaRPr lang="sv-SE" dirty="0"/>
          </a:p>
          <a:p>
            <a:r>
              <a:rPr lang="sv-SE" dirty="0"/>
              <a:t>Titta på vad det finns för varianter. </a:t>
            </a:r>
          </a:p>
          <a:p>
            <a:r>
              <a:rPr lang="sv-SE" dirty="0"/>
              <a:t>Hur kan jag variera mitt lärande? Vad passar mig? Läsa? Lyssna? Titta? </a:t>
            </a:r>
          </a:p>
          <a:p>
            <a:r>
              <a:rPr lang="sv-SE" dirty="0"/>
              <a:t>Internet är stort. Det finns massor av resurser där ute.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932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Okej. Så du har bestämt dig för en metod. Du ska lyssna på </a:t>
            </a:r>
            <a:r>
              <a:rPr lang="sv-SE" dirty="0" err="1"/>
              <a:t>podd</a:t>
            </a:r>
            <a:r>
              <a:rPr lang="sv-SE" dirty="0"/>
              <a:t>. </a:t>
            </a:r>
          </a:p>
          <a:p>
            <a:r>
              <a:rPr lang="sv-SE" dirty="0"/>
              <a:t>X minuter om dan ska du lyssna och så ska du</a:t>
            </a:r>
          </a:p>
          <a:p>
            <a:r>
              <a:rPr lang="sv-SE" dirty="0"/>
              <a:t>lära dig. Eller så har du din kursbok, för att du är traditionalist eller för att det är ända sättet att lära</a:t>
            </a:r>
          </a:p>
          <a:p>
            <a:r>
              <a:rPr lang="sv-SE" dirty="0"/>
              <a:t>sig vissa urmodiga </a:t>
            </a:r>
            <a:r>
              <a:rPr lang="sv-SE" dirty="0" err="1"/>
              <a:t>middlewaresystem</a:t>
            </a:r>
            <a:r>
              <a:rPr lang="sv-SE" dirty="0"/>
              <a:t> som vi inte behöver nämna. </a:t>
            </a:r>
          </a:p>
          <a:p>
            <a:endParaRPr lang="sv-SE" dirty="0"/>
          </a:p>
          <a:p>
            <a:r>
              <a:rPr lang="sv-SE" dirty="0"/>
              <a:t>Då händer det här.</a:t>
            </a:r>
          </a:p>
          <a:p>
            <a:endParaRPr lang="sv-SE" dirty="0"/>
          </a:p>
          <a:p>
            <a:r>
              <a:rPr lang="sv-SE" dirty="0"/>
              <a:t>Typiskt. Och när du tänker efter så är det ungefär samma sak varje gång. När Rocky-</a:t>
            </a:r>
          </a:p>
          <a:p>
            <a:r>
              <a:rPr lang="sv-SE" dirty="0"/>
              <a:t>adrenalinet har lagt sig lite, lagom till att kaffet har kallnat, så börjar </a:t>
            </a:r>
          </a:p>
          <a:p>
            <a:r>
              <a:rPr lang="sv-SE" dirty="0"/>
              <a:t>motivationen tryta. Du har nått din första platå.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0840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Hur löser man det här då?</a:t>
            </a:r>
          </a:p>
          <a:p>
            <a:r>
              <a:rPr lang="sv-SE" dirty="0"/>
              <a:t>Ni har garanterat hört det här förut. Det här är inte </a:t>
            </a:r>
            <a:r>
              <a:rPr lang="sv-SE" dirty="0" err="1"/>
              <a:t>rocket</a:t>
            </a:r>
            <a:r>
              <a:rPr lang="sv-SE" dirty="0"/>
              <a:t> science. </a:t>
            </a:r>
          </a:p>
          <a:p>
            <a:r>
              <a:rPr lang="sv-SE" dirty="0"/>
              <a:t>Men ju mer jag har pluggat desto fler såna där aha-upplevelser har jag </a:t>
            </a:r>
          </a:p>
          <a:p>
            <a:r>
              <a:rPr lang="sv-SE" dirty="0"/>
              <a:t>fått.  </a:t>
            </a:r>
          </a:p>
          <a:p>
            <a:r>
              <a:rPr lang="sv-SE" dirty="0"/>
              <a:t>”</a:t>
            </a:r>
            <a:r>
              <a:rPr lang="sv-SE" dirty="0" err="1"/>
              <a:t>Holy</a:t>
            </a:r>
            <a:r>
              <a:rPr lang="sv-SE" dirty="0"/>
              <a:t> </a:t>
            </a:r>
            <a:r>
              <a:rPr lang="sv-SE" dirty="0" err="1"/>
              <a:t>shit</a:t>
            </a:r>
            <a:r>
              <a:rPr lang="sv-SE" dirty="0"/>
              <a:t>! Vad mycket bättre det går när man är utvilad!”</a:t>
            </a:r>
          </a:p>
          <a:p>
            <a:endParaRPr lang="sv-SE" baseline="0" dirty="0"/>
          </a:p>
          <a:p>
            <a:r>
              <a:rPr lang="sv-SE" baseline="0" dirty="0"/>
              <a:t>Tillit: Lita på att metoden funkar, att man lär sig. Annars skapar men bara</a:t>
            </a:r>
          </a:p>
          <a:p>
            <a:r>
              <a:rPr lang="sv-SE" baseline="0" dirty="0"/>
              <a:t>stress.</a:t>
            </a:r>
          </a:p>
          <a:p>
            <a:endParaRPr lang="sv-SE" baseline="0" dirty="0"/>
          </a:p>
          <a:p>
            <a:r>
              <a:rPr lang="sv-SE" baseline="0" dirty="0"/>
              <a:t>Varför gör man inte såhär då? –&gt; Ytterligare en investering</a:t>
            </a:r>
          </a:p>
          <a:p>
            <a:r>
              <a:rPr lang="sv-SE" baseline="0" dirty="0"/>
              <a:t>av tid och ork som man kanske drar sig för.</a:t>
            </a:r>
          </a:p>
          <a:p>
            <a:r>
              <a:rPr lang="sv-SE" baseline="0" dirty="0"/>
              <a:t>Då kan det vara intressant varför det funkar. </a:t>
            </a:r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025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Tanken är att vi ska bli lite kompisar med</a:t>
            </a:r>
          </a:p>
          <a:p>
            <a:r>
              <a:rPr lang="sv-SE" dirty="0"/>
              <a:t>våra hjärnor.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5755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Alla vi som är här har förmodligen fått med oss att antingen har man talang för något, eller också inte.</a:t>
            </a:r>
          </a:p>
          <a:p>
            <a:r>
              <a:rPr lang="sv-SE" dirty="0"/>
              <a:t>Både kulturhistoriskt och neurologiskt har man det senaste seklet varit övertygad om att det funnits vissa</a:t>
            </a:r>
          </a:p>
          <a:p>
            <a:r>
              <a:rPr lang="sv-SE" dirty="0"/>
              <a:t>som är genier, som är födde till det, och sen vanliga dödliga. </a:t>
            </a:r>
          </a:p>
          <a:p>
            <a:endParaRPr lang="sv-SE" dirty="0"/>
          </a:p>
          <a:p>
            <a:r>
              <a:rPr lang="sv-SE" dirty="0"/>
              <a:t>Först trodde man att hjärnans neuroner var konstant i antal hela livet, sen när man såg att det inte var så</a:t>
            </a:r>
          </a:p>
          <a:p>
            <a:r>
              <a:rPr lang="sv-SE" dirty="0"/>
              <a:t>fokuserade man på att de växer till väldigt långsamt.</a:t>
            </a:r>
          </a:p>
          <a:p>
            <a:endParaRPr lang="sv-SE" dirty="0"/>
          </a:p>
          <a:p>
            <a:r>
              <a:rPr lang="sv-SE" dirty="0"/>
              <a:t>Nyare forskning visar att inlärning och förmågan att ta till sig information inte har något att göra med</a:t>
            </a:r>
          </a:p>
          <a:p>
            <a:r>
              <a:rPr lang="sv-SE" dirty="0"/>
              <a:t>antalet neuroner utan om vilka kopplingar som finns mellan dem. Man kan se det som vilken väg informationen tar –</a:t>
            </a:r>
          </a:p>
          <a:p>
            <a:r>
              <a:rPr lang="sv-SE" dirty="0"/>
              <a:t>Och det är föränderligt. Man säger inte längre att hjärnan är statisk utan plastisk. </a:t>
            </a:r>
          </a:p>
          <a:p>
            <a:endParaRPr lang="sv-SE" dirty="0"/>
          </a:p>
          <a:p>
            <a:r>
              <a:rPr lang="sv-SE" dirty="0"/>
              <a:t>Förenklat kan man säga att när du gör en sak för första gången så uppstår en liten </a:t>
            </a:r>
            <a:r>
              <a:rPr lang="sv-SE" dirty="0" err="1"/>
              <a:t>vindlig</a:t>
            </a:r>
            <a:r>
              <a:rPr lang="sv-SE" dirty="0"/>
              <a:t> stig av elektriska signaler genom hjärnan.</a:t>
            </a:r>
          </a:p>
          <a:p>
            <a:r>
              <a:rPr lang="sv-SE" dirty="0"/>
              <a:t>Ju mer du tränar desto mer påverkas hjärnan – fler och fler synapser kopplas om, stigen blir en landsväg och till slut en motorväg där signalerna kan åka</a:t>
            </a:r>
          </a:p>
          <a:p>
            <a:r>
              <a:rPr lang="sv-SE" dirty="0"/>
              <a:t>snabbt. Då har du verkligen bemästrat det du vill lära dig. </a:t>
            </a:r>
          </a:p>
          <a:p>
            <a:endParaRPr lang="sv-SE" dirty="0"/>
          </a:p>
          <a:p>
            <a:r>
              <a:rPr lang="sv-SE" dirty="0" err="1"/>
              <a:t>Kontenten</a:t>
            </a:r>
            <a:r>
              <a:rPr lang="sv-SE" dirty="0"/>
              <a:t> är att alla kan lära sig – men man måste vara villig att lägga ned den tid det tar. </a:t>
            </a:r>
          </a:p>
          <a:p>
            <a:r>
              <a:rPr lang="sv-SE" dirty="0"/>
              <a:t>En sak som jag har märkt är att det ofta inte är svårigheten ut just </a:t>
            </a:r>
          </a:p>
          <a:p>
            <a:r>
              <a:rPr lang="sv-SE" dirty="0"/>
              <a:t>den där känslan att det går långsamt, tar tid, som dödar motivationen.</a:t>
            </a:r>
          </a:p>
          <a:p>
            <a:endParaRPr lang="sv-SE" dirty="0"/>
          </a:p>
          <a:p>
            <a:pPr marL="171450" indent="-171450">
              <a:buFontTx/>
              <a:buChar char="-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166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Räcker inte med att träna</a:t>
            </a:r>
          </a:p>
          <a:p>
            <a:r>
              <a:rPr lang="sv-SE" dirty="0" err="1"/>
              <a:t>Deliberate</a:t>
            </a:r>
            <a:r>
              <a:rPr lang="sv-SE" dirty="0"/>
              <a:t> </a:t>
            </a:r>
            <a:r>
              <a:rPr lang="sv-SE" dirty="0" err="1"/>
              <a:t>practise</a:t>
            </a:r>
            <a:endParaRPr lang="sv-SE" dirty="0"/>
          </a:p>
          <a:p>
            <a:endParaRPr lang="sv-SE" dirty="0"/>
          </a:p>
          <a:p>
            <a:r>
              <a:rPr lang="sv-SE" dirty="0"/>
              <a:t>Boktips! Anders Ericsson och Robert Pool skriver mer om det här i den här superintressanta boken. </a:t>
            </a:r>
          </a:p>
          <a:p>
            <a:r>
              <a:rPr lang="sv-SE" dirty="0"/>
              <a:t>Lära sig mer om </a:t>
            </a:r>
            <a:r>
              <a:rPr lang="sv-SE" dirty="0" err="1"/>
              <a:t>Deliberate</a:t>
            </a:r>
            <a:r>
              <a:rPr lang="sv-SE" dirty="0"/>
              <a:t> </a:t>
            </a:r>
            <a:r>
              <a:rPr lang="sv-SE" dirty="0" err="1"/>
              <a:t>Practise</a:t>
            </a:r>
            <a:r>
              <a:rPr lang="sv-SE" dirty="0"/>
              <a:t>.</a:t>
            </a:r>
          </a:p>
          <a:p>
            <a:r>
              <a:rPr lang="sv-SE" dirty="0"/>
              <a:t>Har undersökt människor som är väldigt duktiga på något – experter. Dansare, violinister, idrottsmän.</a:t>
            </a:r>
          </a:p>
          <a:p>
            <a:r>
              <a:rPr lang="sv-SE" dirty="0"/>
              <a:t>Kommit fram till att det som skiljer dem från övriga är inte talang utan nedlagd tid.</a:t>
            </a:r>
          </a:p>
          <a:p>
            <a:r>
              <a:rPr lang="sv-SE" dirty="0"/>
              <a:t>Hur orkar man lägga tid? Man måste känna att man utvecklas.</a:t>
            </a:r>
          </a:p>
          <a:p>
            <a:r>
              <a:rPr lang="sv-SE" dirty="0"/>
              <a:t>-&gt; Metod</a:t>
            </a:r>
          </a:p>
          <a:p>
            <a:pPr marL="171450" indent="-171450">
              <a:buFontTx/>
              <a:buChar char="-"/>
            </a:pPr>
            <a:r>
              <a:rPr lang="sv-SE" dirty="0"/>
              <a:t>Utvärdera</a:t>
            </a:r>
          </a:p>
          <a:p>
            <a:pPr marL="171450" indent="-171450">
              <a:buFontTx/>
              <a:buChar char="-"/>
            </a:pPr>
            <a:r>
              <a:rPr lang="sv-SE" dirty="0"/>
              <a:t>Lära från andras metoder (särskilt de som är bra)</a:t>
            </a:r>
          </a:p>
          <a:p>
            <a:pPr marL="171450" indent="-171450">
              <a:buFontTx/>
              <a:buChar char="-"/>
            </a:pPr>
            <a:endParaRPr lang="sv-SE" dirty="0"/>
          </a:p>
          <a:p>
            <a:pPr marL="0" indent="0">
              <a:buFontTx/>
              <a:buNone/>
            </a:pPr>
            <a:r>
              <a:rPr lang="sv-SE" dirty="0" err="1"/>
              <a:t>Deliberate</a:t>
            </a:r>
            <a:r>
              <a:rPr lang="sv-SE" dirty="0"/>
              <a:t> </a:t>
            </a:r>
            <a:r>
              <a:rPr lang="sv-SE" dirty="0" err="1"/>
              <a:t>practise</a:t>
            </a:r>
            <a:r>
              <a:rPr lang="sv-SE" dirty="0"/>
              <a:t> i sin renaste form går egentligen bara att applicera på grenar där man </a:t>
            </a:r>
          </a:p>
          <a:p>
            <a:pPr marL="0" indent="0">
              <a:buFontTx/>
              <a:buNone/>
            </a:pPr>
            <a:r>
              <a:rPr lang="sv-SE" dirty="0"/>
              <a:t>har tydliga </a:t>
            </a:r>
            <a:r>
              <a:rPr lang="sv-SE" dirty="0" err="1"/>
              <a:t>metrics</a:t>
            </a:r>
            <a:r>
              <a:rPr lang="sv-SE" dirty="0"/>
              <a:t>. Men boken påpekar att man kan använda en avart av </a:t>
            </a:r>
            <a:r>
              <a:rPr lang="sv-SE" dirty="0" err="1"/>
              <a:t>deliberate</a:t>
            </a:r>
            <a:r>
              <a:rPr lang="sv-SE" dirty="0"/>
              <a:t> </a:t>
            </a:r>
            <a:r>
              <a:rPr lang="sv-SE" dirty="0" err="1"/>
              <a:t>practise</a:t>
            </a:r>
            <a:endParaRPr lang="sv-SE" dirty="0"/>
          </a:p>
          <a:p>
            <a:pPr marL="0" indent="0">
              <a:buFontTx/>
              <a:buNone/>
            </a:pPr>
            <a:r>
              <a:rPr lang="sv-SE" dirty="0"/>
              <a:t>även i mer abstrakt lärande. Det hela kokar ned till att bli medveten om att man övar</a:t>
            </a:r>
          </a:p>
          <a:p>
            <a:pPr marL="0" indent="0">
              <a:buFontTx/>
              <a:buNone/>
            </a:pPr>
            <a:r>
              <a:rPr lang="sv-SE" dirty="0"/>
              <a:t>och fundera på hur man gör. Testa, utvärdera, modifiera er metod. Men man kanske kan bli inspirerad</a:t>
            </a:r>
          </a:p>
          <a:p>
            <a:pPr marL="0" indent="0">
              <a:buFontTx/>
              <a:buNone/>
            </a:pPr>
            <a:r>
              <a:rPr lang="sv-SE" dirty="0"/>
              <a:t>av de som är bra.</a:t>
            </a:r>
          </a:p>
          <a:p>
            <a:endParaRPr lang="sv-SE" dirty="0"/>
          </a:p>
          <a:p>
            <a:endParaRPr lang="sv-SE" dirty="0"/>
          </a:p>
          <a:p>
            <a:r>
              <a:rPr lang="sv-SE" dirty="0"/>
              <a:t>Så – </a:t>
            </a:r>
            <a:r>
              <a:rPr lang="sv-SE" dirty="0" err="1"/>
              <a:t>deliberate</a:t>
            </a:r>
            <a:r>
              <a:rPr lang="sv-SE" dirty="0"/>
              <a:t> </a:t>
            </a:r>
            <a:r>
              <a:rPr lang="sv-SE" dirty="0" err="1"/>
              <a:t>practise</a:t>
            </a:r>
            <a:r>
              <a:rPr lang="sv-SE" dirty="0"/>
              <a:t> bygger synapsbanor. Förenklat.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5722A-B490-4F7B-A61D-AA19F38B2928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0878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546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0679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189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156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1949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187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90891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2552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1115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893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2245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26F1A-EA3A-4E3B-A29C-446130932BFE}" type="datetimeFigureOut">
              <a:rPr lang="sv-SE" smtClean="0"/>
              <a:t>2017-10-20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D7AF0-819D-44CB-AAE3-2DF3F5710CE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97529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ideas.time.com/2013/06/11/8-new-ways-of-looking-at-intelligence/" TargetMode="External"/><Relationship Id="rId2" Type="http://schemas.openxmlformats.org/officeDocument/2006/relationships/hyperlink" Target="https://youtu.be/FKTxC9pl-W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indsetworks.com/scienc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57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sv-SE" sz="4000" dirty="0"/>
              <a:t>Lärande om lärande</a:t>
            </a:r>
          </a:p>
        </p:txBody>
      </p:sp>
    </p:spTree>
    <p:extLst>
      <p:ext uri="{BB962C8B-B14F-4D97-AF65-F5344CB8AC3E}">
        <p14:creationId xmlns:p14="http://schemas.microsoft.com/office/powerpoint/2010/main" val="2488050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F4F5F59-1C9D-467A-AFA2-A3A28DA5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9859414" cy="1039877"/>
          </a:xfrm>
        </p:spPr>
        <p:txBody>
          <a:bodyPr>
            <a:normAutofit/>
          </a:bodyPr>
          <a:lstStyle/>
          <a:p>
            <a:r>
              <a:rPr lang="sv-SE" dirty="0"/>
              <a:t>Hjärnan: statisk vs plastisk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EC81416E-D043-4BB2-9A33-797FDEC10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sv-SE" sz="2400" dirty="0"/>
              <a:t>Förr: Geniernas tidevarv!</a:t>
            </a:r>
          </a:p>
          <a:p>
            <a:r>
              <a:rPr lang="sv-SE" sz="2400" dirty="0"/>
              <a:t>Nu: Alla kan! </a:t>
            </a:r>
          </a:p>
          <a:p>
            <a:pPr marL="0" indent="0">
              <a:buNone/>
            </a:pPr>
            <a:endParaRPr lang="sv-SE" sz="2400" dirty="0"/>
          </a:p>
          <a:p>
            <a:pPr marL="0" indent="0">
              <a:buNone/>
            </a:pPr>
            <a:r>
              <a:rPr lang="sv-SE" sz="2400" dirty="0"/>
              <a:t>(Men det tar tid!)</a:t>
            </a:r>
          </a:p>
          <a:p>
            <a:pPr marL="0" indent="0">
              <a:buNone/>
            </a:pP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344214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B1C259-9AA0-438C-9F41-FF32499E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accent6"/>
                </a:solidFill>
              </a:rPr>
              <a:t>Hur bygger man synapsbanor då?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19DFA2F-22BD-407C-91E7-3AD740BDA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sv-SE" dirty="0"/>
              <a:t>Enkla svaret – träna</a:t>
            </a:r>
          </a:p>
          <a:p>
            <a:pPr>
              <a:lnSpc>
                <a:spcPct val="150000"/>
              </a:lnSpc>
            </a:pPr>
            <a:r>
              <a:rPr lang="sv-SE" dirty="0"/>
              <a:t>Räcker inte – ”</a:t>
            </a:r>
            <a:r>
              <a:rPr lang="sv-SE" dirty="0" err="1"/>
              <a:t>Deliberate</a:t>
            </a:r>
            <a:r>
              <a:rPr lang="sv-SE" dirty="0"/>
              <a:t> </a:t>
            </a:r>
            <a:r>
              <a:rPr lang="sv-SE" dirty="0" err="1"/>
              <a:t>practise</a:t>
            </a:r>
            <a:r>
              <a:rPr lang="sv-SE" dirty="0"/>
              <a:t>”</a:t>
            </a:r>
          </a:p>
          <a:p>
            <a:pPr lvl="1">
              <a:lnSpc>
                <a:spcPct val="150000"/>
              </a:lnSpc>
            </a:pPr>
            <a:r>
              <a:rPr lang="sv-SE" dirty="0"/>
              <a:t>Vara medveten om sin metod</a:t>
            </a:r>
          </a:p>
          <a:p>
            <a:pPr lvl="1">
              <a:lnSpc>
                <a:spcPct val="150000"/>
              </a:lnSpc>
            </a:pPr>
            <a:r>
              <a:rPr lang="sv-SE" dirty="0"/>
              <a:t>Utvärdera och utveckla</a:t>
            </a:r>
          </a:p>
          <a:p>
            <a:pPr lvl="1">
              <a:lnSpc>
                <a:spcPct val="150000"/>
              </a:lnSpc>
            </a:pPr>
            <a:r>
              <a:rPr lang="sv-SE" dirty="0"/>
              <a:t>Lära från de som är duktiga</a:t>
            </a:r>
          </a:p>
          <a:p>
            <a:pPr marL="457200" lvl="1" indent="0">
              <a:buNone/>
            </a:pPr>
            <a:endParaRPr lang="sv-SE" dirty="0"/>
          </a:p>
          <a:p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1C13FA14-288D-4D58-B0EF-CDEFA369D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4584">
            <a:off x="8694744" y="1326904"/>
            <a:ext cx="1766126" cy="2714171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F57953CB-A367-44A6-AE15-6AB3BE69CB23}"/>
              </a:ext>
            </a:extLst>
          </p:cNvPr>
          <p:cNvSpPr txBox="1"/>
          <p:nvPr/>
        </p:nvSpPr>
        <p:spPr>
          <a:xfrm>
            <a:off x="8329153" y="4354286"/>
            <a:ext cx="215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accent6"/>
                </a:solidFill>
              </a:rPr>
              <a:t>Boktips!</a:t>
            </a:r>
          </a:p>
        </p:txBody>
      </p:sp>
    </p:spTree>
    <p:extLst>
      <p:ext uri="{BB962C8B-B14F-4D97-AF65-F5344CB8AC3E}">
        <p14:creationId xmlns:p14="http://schemas.microsoft.com/office/powerpoint/2010/main" val="12946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86FF0AF-EDBB-40CF-A820-CA420C8F6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9060543" cy="1086304"/>
          </a:xfrm>
        </p:spPr>
        <p:txBody>
          <a:bodyPr/>
          <a:lstStyle/>
          <a:p>
            <a:r>
              <a:rPr lang="sv-SE" dirty="0">
                <a:solidFill>
                  <a:srgbClr val="92D050"/>
                </a:solidFill>
              </a:rPr>
              <a:t>Fokus – men på vad då?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DF1B28D-8FC6-4AEB-9269-C918F2926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Kasta sig huvudstupa in och </a:t>
            </a:r>
            <a:r>
              <a:rPr lang="sv-SE" dirty="0" err="1"/>
              <a:t>råfoka</a:t>
            </a:r>
            <a:r>
              <a:rPr lang="sv-SE" dirty="0"/>
              <a:t> på första uppgiften?</a:t>
            </a:r>
          </a:p>
          <a:p>
            <a:r>
              <a:rPr lang="sv-SE" dirty="0"/>
              <a:t>Lägga all mental energi på en snitsig planering som man sen inte orkar hålla?</a:t>
            </a:r>
          </a:p>
          <a:p>
            <a:r>
              <a:rPr lang="sv-SE" dirty="0">
                <a:solidFill>
                  <a:srgbClr val="FFC000"/>
                </a:solidFill>
              </a:rPr>
              <a:t>Ta metaperspektivet!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5265F7C0-AFDC-4DEA-897F-CA3E1D793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7747">
            <a:off x="7829464" y="2976756"/>
            <a:ext cx="4182153" cy="2754993"/>
          </a:xfrm>
          <a:prstGeom prst="rect">
            <a:avLst/>
          </a:prstGeom>
        </p:spPr>
      </p:pic>
      <p:sp>
        <p:nvSpPr>
          <p:cNvPr id="7" name="Pratbubbla: oval 6">
            <a:extLst>
              <a:ext uri="{FF2B5EF4-FFF2-40B4-BE49-F238E27FC236}">
                <a16:creationId xmlns:a16="http://schemas.microsoft.com/office/drawing/2014/main" id="{62174181-2FCF-4639-B806-157EA7632CFA}"/>
              </a:ext>
            </a:extLst>
          </p:cNvPr>
          <p:cNvSpPr/>
          <p:nvPr/>
        </p:nvSpPr>
        <p:spPr>
          <a:xfrm>
            <a:off x="4354286" y="3593648"/>
            <a:ext cx="3817258" cy="2403249"/>
          </a:xfrm>
          <a:prstGeom prst="wedgeEllipseCallout">
            <a:avLst>
              <a:gd name="adj1" fmla="val 77136"/>
              <a:gd name="adj2" fmla="val -40921"/>
            </a:avLst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dirty="0" err="1">
                <a:solidFill>
                  <a:schemeClr val="accent6"/>
                </a:solidFill>
              </a:rPr>
              <a:t>Find</a:t>
            </a:r>
            <a:r>
              <a:rPr lang="sv-SE" sz="3200" dirty="0">
                <a:solidFill>
                  <a:schemeClr val="accent6"/>
                </a:solidFill>
              </a:rPr>
              <a:t> </a:t>
            </a:r>
            <a:r>
              <a:rPr lang="sv-SE" sz="3200" dirty="0" err="1">
                <a:solidFill>
                  <a:schemeClr val="accent6"/>
                </a:solidFill>
              </a:rPr>
              <a:t>what</a:t>
            </a:r>
            <a:r>
              <a:rPr lang="sv-SE" sz="3200" dirty="0">
                <a:solidFill>
                  <a:schemeClr val="accent6"/>
                </a:solidFill>
              </a:rPr>
              <a:t> </a:t>
            </a:r>
            <a:r>
              <a:rPr lang="sv-SE" sz="3200" dirty="0" err="1">
                <a:solidFill>
                  <a:schemeClr val="accent6"/>
                </a:solidFill>
              </a:rPr>
              <a:t>feels</a:t>
            </a:r>
            <a:r>
              <a:rPr lang="sv-SE" sz="3200" dirty="0">
                <a:solidFill>
                  <a:schemeClr val="accent6"/>
                </a:solidFill>
              </a:rPr>
              <a:t> </a:t>
            </a:r>
            <a:r>
              <a:rPr lang="sv-SE" sz="3200" dirty="0" err="1">
                <a:solidFill>
                  <a:schemeClr val="accent6"/>
                </a:solidFill>
              </a:rPr>
              <a:t>good</a:t>
            </a:r>
            <a:r>
              <a:rPr lang="sv-SE" sz="3200" dirty="0">
                <a:solidFill>
                  <a:schemeClr val="accent6"/>
                </a:solidFill>
              </a:rPr>
              <a:t> </a:t>
            </a:r>
            <a:r>
              <a:rPr lang="sv-SE" sz="3200" dirty="0">
                <a:solidFill>
                  <a:schemeClr val="accent6"/>
                </a:solidFill>
                <a:sym typeface="Wingdings" panose="05000000000000000000" pitchFamily="2" charset="2"/>
              </a:rPr>
              <a:t>  </a:t>
            </a:r>
            <a:endParaRPr lang="sv-SE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25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accent2"/>
                </a:solidFill>
              </a:rPr>
              <a:t>Hjärnans resurser – ”</a:t>
            </a:r>
            <a:r>
              <a:rPr lang="sv-SE" dirty="0" err="1">
                <a:solidFill>
                  <a:schemeClr val="accent2"/>
                </a:solidFill>
              </a:rPr>
              <a:t>it’s</a:t>
            </a:r>
            <a:r>
              <a:rPr lang="sv-SE" dirty="0">
                <a:solidFill>
                  <a:schemeClr val="accent2"/>
                </a:solidFill>
              </a:rPr>
              <a:t> all </a:t>
            </a:r>
            <a:r>
              <a:rPr lang="sv-SE" dirty="0" err="1">
                <a:solidFill>
                  <a:schemeClr val="accent2"/>
                </a:solidFill>
              </a:rPr>
              <a:t>one</a:t>
            </a:r>
            <a:r>
              <a:rPr lang="sv-SE" dirty="0">
                <a:solidFill>
                  <a:schemeClr val="accent2"/>
                </a:solidFill>
              </a:rPr>
              <a:t> tank!”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5354"/>
            <a:ext cx="5851358" cy="2636487"/>
          </a:xfrm>
        </p:spPr>
        <p:txBody>
          <a:bodyPr/>
          <a:lstStyle/>
          <a:p>
            <a:pPr marL="0" indent="0">
              <a:buNone/>
            </a:pPr>
            <a:r>
              <a:rPr lang="sv-SE" sz="2400" dirty="0"/>
              <a:t>Kathy Sierra (Serious Pony)  - </a:t>
            </a:r>
            <a:r>
              <a:rPr lang="sv-SE" sz="2400" dirty="0" err="1"/>
              <a:t>Making</a:t>
            </a:r>
            <a:r>
              <a:rPr lang="sv-SE" sz="2400" dirty="0"/>
              <a:t> </a:t>
            </a:r>
            <a:r>
              <a:rPr lang="sv-SE" sz="2400" dirty="0" err="1"/>
              <a:t>Badass</a:t>
            </a:r>
            <a:r>
              <a:rPr lang="sv-SE" sz="2400" dirty="0"/>
              <a:t> </a:t>
            </a:r>
            <a:r>
              <a:rPr lang="sv-SE" sz="2400" dirty="0" err="1"/>
              <a:t>Developers</a:t>
            </a:r>
            <a:endParaRPr lang="sv-SE" sz="2400" dirty="0"/>
          </a:p>
          <a:p>
            <a:pPr marL="0" indent="0">
              <a:buNone/>
            </a:pPr>
            <a:r>
              <a:rPr lang="sv-SE" sz="2000" dirty="0"/>
              <a:t>(</a:t>
            </a:r>
            <a:r>
              <a:rPr lang="sv-SE" sz="2000" dirty="0" err="1"/>
              <a:t>cred</a:t>
            </a:r>
            <a:r>
              <a:rPr lang="sv-SE" sz="2000" dirty="0"/>
              <a:t> till Micke Medin, tror jag)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56CAE9CE-4945-44D5-809B-7D7FA727A7D4}"/>
              </a:ext>
            </a:extLst>
          </p:cNvPr>
          <p:cNvSpPr txBox="1"/>
          <p:nvPr/>
        </p:nvSpPr>
        <p:spPr>
          <a:xfrm rot="21335514">
            <a:off x="9778313" y="4716614"/>
            <a:ext cx="215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accent2"/>
                </a:solidFill>
              </a:rPr>
              <a:t>Youtubetips!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C4DD1999-FA11-4D68-9EB7-ED9E39BC0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2"/>
          <a:stretch/>
        </p:blipFill>
        <p:spPr>
          <a:xfrm>
            <a:off x="7224779" y="1875354"/>
            <a:ext cx="4703695" cy="2636488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F7A5DDBA-2368-438C-AE33-FB674C998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387" y="1875354"/>
            <a:ext cx="4631927" cy="263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7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rgbClr val="7030A0"/>
                </a:solidFill>
              </a:rPr>
              <a:t>Ödsla inte med kognitiv ork!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0404"/>
          </a:xfrm>
        </p:spPr>
        <p:txBody>
          <a:bodyPr>
            <a:normAutofit fontScale="85000" lnSpcReduction="10000"/>
          </a:bodyPr>
          <a:lstStyle/>
          <a:p>
            <a:r>
              <a:rPr lang="sv-SE" dirty="0"/>
              <a:t>Risk: Pileup på B dränerar kognitiv ork. Man blir helt slut och lärandet avstannar.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1904" y="2843867"/>
            <a:ext cx="2491530" cy="154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4732789" y="2843868"/>
            <a:ext cx="2491530" cy="154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8467288" y="2843868"/>
            <a:ext cx="2491530" cy="154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1904" y="4454554"/>
            <a:ext cx="2491530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Can’t 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32789" y="4454554"/>
            <a:ext cx="2491530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Can do with effort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67288" y="4454554"/>
            <a:ext cx="249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Can do without effort (mastered)</a:t>
            </a:r>
          </a:p>
        </p:txBody>
      </p:sp>
      <p:sp>
        <p:nvSpPr>
          <p:cNvPr id="10" name="Rectangle: Folded Corner 9"/>
          <p:cNvSpPr/>
          <p:nvPr/>
        </p:nvSpPr>
        <p:spPr>
          <a:xfrm>
            <a:off x="4829261" y="2906786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: Folded Corner 10"/>
          <p:cNvSpPr/>
          <p:nvPr/>
        </p:nvSpPr>
        <p:spPr>
          <a:xfrm>
            <a:off x="4981661" y="3059186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: Folded Corner 11"/>
          <p:cNvSpPr/>
          <p:nvPr/>
        </p:nvSpPr>
        <p:spPr>
          <a:xfrm>
            <a:off x="5134061" y="3211586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: Folded Corner 12"/>
          <p:cNvSpPr/>
          <p:nvPr/>
        </p:nvSpPr>
        <p:spPr>
          <a:xfrm>
            <a:off x="5286461" y="3363986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: Folded Corner 13"/>
          <p:cNvSpPr/>
          <p:nvPr/>
        </p:nvSpPr>
        <p:spPr>
          <a:xfrm>
            <a:off x="5438861" y="3516386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: Folded Corner 14"/>
          <p:cNvSpPr/>
          <p:nvPr/>
        </p:nvSpPr>
        <p:spPr>
          <a:xfrm>
            <a:off x="5821957" y="3844954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: Folded Corner 15"/>
          <p:cNvSpPr/>
          <p:nvPr/>
        </p:nvSpPr>
        <p:spPr>
          <a:xfrm>
            <a:off x="5731077" y="2934749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: Folded Corner 16"/>
          <p:cNvSpPr/>
          <p:nvPr/>
        </p:nvSpPr>
        <p:spPr>
          <a:xfrm>
            <a:off x="4895673" y="3887600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: Folded Corner 17"/>
          <p:cNvSpPr/>
          <p:nvPr/>
        </p:nvSpPr>
        <p:spPr>
          <a:xfrm>
            <a:off x="6562287" y="3615654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: Folded Corner 18"/>
          <p:cNvSpPr/>
          <p:nvPr/>
        </p:nvSpPr>
        <p:spPr>
          <a:xfrm>
            <a:off x="6632893" y="288301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: Folded Corner 19"/>
          <p:cNvSpPr/>
          <p:nvPr/>
        </p:nvSpPr>
        <p:spPr>
          <a:xfrm>
            <a:off x="2929157" y="2947332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: Folded Corner 20"/>
          <p:cNvSpPr/>
          <p:nvPr/>
        </p:nvSpPr>
        <p:spPr>
          <a:xfrm>
            <a:off x="1596702" y="311091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: Folded Corner 21"/>
          <p:cNvSpPr/>
          <p:nvPr/>
        </p:nvSpPr>
        <p:spPr>
          <a:xfrm>
            <a:off x="8633668" y="3110916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: Folded Corner 22"/>
          <p:cNvSpPr/>
          <p:nvPr/>
        </p:nvSpPr>
        <p:spPr>
          <a:xfrm>
            <a:off x="10336633" y="299766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: Folded Corner 23"/>
          <p:cNvSpPr/>
          <p:nvPr/>
        </p:nvSpPr>
        <p:spPr>
          <a:xfrm>
            <a:off x="8651493" y="3849150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320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accent6"/>
                </a:solidFill>
              </a:rPr>
              <a:t>Lösning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4473"/>
          </a:xfrm>
        </p:spPr>
        <p:txBody>
          <a:bodyPr>
            <a:normAutofit/>
          </a:bodyPr>
          <a:lstStyle/>
          <a:p>
            <a:r>
              <a:rPr lang="sv-SE" dirty="0"/>
              <a:t>Flytta tillbaka till A (man måste inte kunna hela API:t...)</a:t>
            </a:r>
          </a:p>
          <a:p>
            <a:r>
              <a:rPr lang="sv-SE" u="sng" dirty="0"/>
              <a:t>Dela upp i mindre bitar (känner ni igen..?)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1904" y="3909268"/>
            <a:ext cx="2491530" cy="154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4732789" y="3909269"/>
            <a:ext cx="2491530" cy="154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8467288" y="3909269"/>
            <a:ext cx="2491530" cy="154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1904" y="5519955"/>
            <a:ext cx="2491530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Can’t 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32789" y="5519955"/>
            <a:ext cx="2491530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Can do with effort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67288" y="5519955"/>
            <a:ext cx="249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Can do without effort (mastered)</a:t>
            </a:r>
          </a:p>
        </p:txBody>
      </p:sp>
      <p:sp>
        <p:nvSpPr>
          <p:cNvPr id="10" name="Rectangle: Folded Corner 9"/>
          <p:cNvSpPr/>
          <p:nvPr/>
        </p:nvSpPr>
        <p:spPr>
          <a:xfrm>
            <a:off x="4829261" y="397218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: Folded Corner 10"/>
          <p:cNvSpPr/>
          <p:nvPr/>
        </p:nvSpPr>
        <p:spPr>
          <a:xfrm>
            <a:off x="4981661" y="412458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: Folded Corner 11"/>
          <p:cNvSpPr/>
          <p:nvPr/>
        </p:nvSpPr>
        <p:spPr>
          <a:xfrm>
            <a:off x="5134061" y="427698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: Folded Corner 12"/>
          <p:cNvSpPr/>
          <p:nvPr/>
        </p:nvSpPr>
        <p:spPr>
          <a:xfrm>
            <a:off x="5286461" y="442938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: Folded Corner 13"/>
          <p:cNvSpPr/>
          <p:nvPr/>
        </p:nvSpPr>
        <p:spPr>
          <a:xfrm>
            <a:off x="5438861" y="458178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: Folded Corner 14"/>
          <p:cNvSpPr/>
          <p:nvPr/>
        </p:nvSpPr>
        <p:spPr>
          <a:xfrm>
            <a:off x="5821957" y="4910355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: Folded Corner 15"/>
          <p:cNvSpPr/>
          <p:nvPr/>
        </p:nvSpPr>
        <p:spPr>
          <a:xfrm>
            <a:off x="5731077" y="4000150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: Folded Corner 16"/>
          <p:cNvSpPr/>
          <p:nvPr/>
        </p:nvSpPr>
        <p:spPr>
          <a:xfrm>
            <a:off x="4895673" y="4953001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: Folded Corner 17"/>
          <p:cNvSpPr/>
          <p:nvPr/>
        </p:nvSpPr>
        <p:spPr>
          <a:xfrm>
            <a:off x="6562287" y="4681055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: Folded Corner 18"/>
          <p:cNvSpPr/>
          <p:nvPr/>
        </p:nvSpPr>
        <p:spPr>
          <a:xfrm>
            <a:off x="6632893" y="3948418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: Folded Corner 19"/>
          <p:cNvSpPr/>
          <p:nvPr/>
        </p:nvSpPr>
        <p:spPr>
          <a:xfrm>
            <a:off x="2929157" y="4012733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: Folded Corner 20"/>
          <p:cNvSpPr/>
          <p:nvPr/>
        </p:nvSpPr>
        <p:spPr>
          <a:xfrm>
            <a:off x="1596702" y="4176318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: Folded Corner 21"/>
          <p:cNvSpPr/>
          <p:nvPr/>
        </p:nvSpPr>
        <p:spPr>
          <a:xfrm>
            <a:off x="8633668" y="4176317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: Folded Corner 22"/>
          <p:cNvSpPr/>
          <p:nvPr/>
        </p:nvSpPr>
        <p:spPr>
          <a:xfrm>
            <a:off x="10336633" y="4063068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: Folded Corner 23"/>
          <p:cNvSpPr/>
          <p:nvPr/>
        </p:nvSpPr>
        <p:spPr>
          <a:xfrm>
            <a:off x="8651493" y="4914551"/>
            <a:ext cx="394283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Rectangle: Folded Corner 25"/>
          <p:cNvSpPr/>
          <p:nvPr/>
        </p:nvSpPr>
        <p:spPr>
          <a:xfrm>
            <a:off x="6673435" y="4682191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: Folded Corner 26"/>
          <p:cNvSpPr/>
          <p:nvPr/>
        </p:nvSpPr>
        <p:spPr>
          <a:xfrm>
            <a:off x="6777599" y="4681055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Rectangle: Folded Corner 27"/>
          <p:cNvSpPr/>
          <p:nvPr/>
        </p:nvSpPr>
        <p:spPr>
          <a:xfrm>
            <a:off x="6564122" y="4681055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Rectangle: Folded Corner 28"/>
          <p:cNvSpPr/>
          <p:nvPr/>
        </p:nvSpPr>
        <p:spPr>
          <a:xfrm>
            <a:off x="6881763" y="4679919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Rectangle: Folded Corner 29"/>
          <p:cNvSpPr/>
          <p:nvPr/>
        </p:nvSpPr>
        <p:spPr>
          <a:xfrm>
            <a:off x="6739470" y="3950690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: Folded Corner 30"/>
          <p:cNvSpPr/>
          <p:nvPr/>
        </p:nvSpPr>
        <p:spPr>
          <a:xfrm>
            <a:off x="6843634" y="3949554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Rectangle: Folded Corner 31"/>
          <p:cNvSpPr/>
          <p:nvPr/>
        </p:nvSpPr>
        <p:spPr>
          <a:xfrm>
            <a:off x="6630157" y="3949554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: Folded Corner 32"/>
          <p:cNvSpPr/>
          <p:nvPr/>
        </p:nvSpPr>
        <p:spPr>
          <a:xfrm>
            <a:off x="6947798" y="3948418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Rectangle: Folded Corner 33"/>
          <p:cNvSpPr/>
          <p:nvPr/>
        </p:nvSpPr>
        <p:spPr>
          <a:xfrm>
            <a:off x="5836345" y="4002420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Rectangle: Folded Corner 34"/>
          <p:cNvSpPr/>
          <p:nvPr/>
        </p:nvSpPr>
        <p:spPr>
          <a:xfrm>
            <a:off x="5940509" y="4001284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Rectangle: Folded Corner 35"/>
          <p:cNvSpPr/>
          <p:nvPr/>
        </p:nvSpPr>
        <p:spPr>
          <a:xfrm>
            <a:off x="5727032" y="4001284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Rectangle: Folded Corner 36"/>
          <p:cNvSpPr/>
          <p:nvPr/>
        </p:nvSpPr>
        <p:spPr>
          <a:xfrm>
            <a:off x="6044673" y="4000148"/>
            <a:ext cx="74806" cy="352337"/>
          </a:xfrm>
          <a:prstGeom prst="foldedCorner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202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-0.26771 -0.003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85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-0.22096 0.0027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5" y="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-0.26615 0.0951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7" y="474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045E-16 L -0.23451 0.003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2" y="1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-0.24193 0.06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96" y="31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24102 -0.013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57" y="-67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-0.24479 0.0576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0.31003 0.0138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6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18763 -0.10671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-534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0.25235 0.033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17" y="164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22222E-6 L 0.26354 0.1324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6" grpId="1" animBg="1"/>
      <p:bldP spid="26" grpId="2" animBg="1"/>
      <p:bldP spid="27" grpId="1" animBg="1"/>
      <p:bldP spid="28" grpId="1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235527" y="666523"/>
            <a:ext cx="4399644" cy="1171675"/>
          </a:xfrm>
        </p:spPr>
        <p:txBody>
          <a:bodyPr/>
          <a:lstStyle/>
          <a:p>
            <a:pPr algn="ctr"/>
            <a:r>
              <a:rPr lang="sv-SE" dirty="0">
                <a:solidFill>
                  <a:srgbClr val="7030A0"/>
                </a:solidFill>
              </a:rPr>
              <a:t>Lagom = små bitar</a:t>
            </a:r>
          </a:p>
        </p:txBody>
      </p:sp>
      <p:sp>
        <p:nvSpPr>
          <p:cNvPr id="4" name="textruta 3"/>
          <p:cNvSpPr txBox="1"/>
          <p:nvPr/>
        </p:nvSpPr>
        <p:spPr>
          <a:xfrm>
            <a:off x="2231570" y="2108442"/>
            <a:ext cx="2407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/>
              <a:t>(Ännu mindre)</a:t>
            </a:r>
          </a:p>
        </p:txBody>
      </p:sp>
      <p:sp>
        <p:nvSpPr>
          <p:cNvPr id="5" name="textruta 4"/>
          <p:cNvSpPr txBox="1"/>
          <p:nvPr/>
        </p:nvSpPr>
        <p:spPr>
          <a:xfrm>
            <a:off x="1454149" y="3276912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(Mindre)</a:t>
            </a:r>
          </a:p>
        </p:txBody>
      </p:sp>
      <p:sp>
        <p:nvSpPr>
          <p:cNvPr id="6" name="textruta 5"/>
          <p:cNvSpPr txBox="1"/>
          <p:nvPr/>
        </p:nvSpPr>
        <p:spPr>
          <a:xfrm>
            <a:off x="1454149" y="4384090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/>
              <a:t>(Ännu mindre)</a:t>
            </a:r>
          </a:p>
        </p:txBody>
      </p:sp>
      <p:sp>
        <p:nvSpPr>
          <p:cNvPr id="7" name="textruta 6"/>
          <p:cNvSpPr txBox="1"/>
          <p:nvPr/>
        </p:nvSpPr>
        <p:spPr>
          <a:xfrm>
            <a:off x="1454149" y="5368511"/>
            <a:ext cx="396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050" dirty="0"/>
              <a:t>(Typ så)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4E3862A7-8025-4FD7-92BA-1A130A458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4985">
            <a:off x="7951539" y="1481110"/>
            <a:ext cx="2258390" cy="2258390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87C3DA0B-C274-49BE-BB45-6E4814F9D059}"/>
              </a:ext>
            </a:extLst>
          </p:cNvPr>
          <p:cNvSpPr txBox="1"/>
          <p:nvPr/>
        </p:nvSpPr>
        <p:spPr>
          <a:xfrm>
            <a:off x="8238905" y="3968249"/>
            <a:ext cx="168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rgbClr val="7030A0"/>
                </a:solidFill>
              </a:rPr>
              <a:t>Apptips</a:t>
            </a:r>
            <a:r>
              <a:rPr lang="sv-SE" b="1" dirty="0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938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BB052F7-4728-4E3F-935B-56FF3F986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0" b="4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Lugn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ro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dirty="0" err="1">
                <a:solidFill>
                  <a:schemeClr val="bg1"/>
                </a:solidFill>
              </a:rPr>
              <a:t>behöver</a:t>
            </a:r>
            <a:r>
              <a:rPr lang="en-US" dirty="0">
                <a:solidFill>
                  <a:schemeClr val="bg1"/>
                </a:solidFill>
              </a:rPr>
              <a:t> man </a:t>
            </a:r>
            <a:r>
              <a:rPr lang="en-US" dirty="0" err="1">
                <a:solidFill>
                  <a:schemeClr val="bg1"/>
                </a:solidFill>
              </a:rPr>
              <a:t>det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2124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20FA99-AAAC-4AF3-9FAE-707420324F1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B96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DCAF6228-AF09-48BC-9EEF-EFE69B3A8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r="6388" b="-1"/>
          <a:stretch/>
        </p:blipFill>
        <p:spPr>
          <a:xfrm>
            <a:off x="8205634" y="722376"/>
            <a:ext cx="3337560" cy="5413248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422849" cy="1676603"/>
          </a:xfrm>
        </p:spPr>
        <p:txBody>
          <a:bodyPr>
            <a:normAutofit/>
          </a:bodyPr>
          <a:lstStyle/>
          <a:p>
            <a:r>
              <a:rPr lang="sv-SE"/>
              <a:t>Vad är lugn och ro?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6422848" cy="3785419"/>
          </a:xfrm>
        </p:spPr>
        <p:txBody>
          <a:bodyPr>
            <a:normAutofit/>
          </a:bodyPr>
          <a:lstStyle/>
          <a:p>
            <a:r>
              <a:rPr lang="sv-SE" sz="2000" dirty="0"/>
              <a:t>Något man bär med sig</a:t>
            </a:r>
          </a:p>
          <a:p>
            <a:r>
              <a:rPr lang="sv-SE" sz="2000" dirty="0"/>
              <a:t>Är du utvilad, mår bra så kan du ofta finna lugn och ro</a:t>
            </a:r>
          </a:p>
          <a:p>
            <a:r>
              <a:rPr lang="sv-SE" sz="2000" dirty="0"/>
              <a:t> Eller byt metod!</a:t>
            </a:r>
          </a:p>
        </p:txBody>
      </p:sp>
    </p:spTree>
    <p:extLst>
      <p:ext uri="{BB962C8B-B14F-4D97-AF65-F5344CB8AC3E}">
        <p14:creationId xmlns:p14="http://schemas.microsoft.com/office/powerpoint/2010/main" val="1655812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1CA6C48D-EC70-483D-9F0C-F866B1AF9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" r="16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724CD679-7405-4CD3-A92A-9469F279A5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5221266" cy="1344975"/>
          </a:xfrm>
        </p:spPr>
        <p:txBody>
          <a:bodyPr>
            <a:normAutofit/>
          </a:bodyPr>
          <a:lstStyle/>
          <a:p>
            <a:r>
              <a:rPr lang="sv-SE" sz="4000" dirty="0"/>
              <a:t>Stress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r>
              <a:rPr lang="sv-SE" sz="2400" dirty="0"/>
              <a:t>Stress är en formidabel mental blockerare</a:t>
            </a:r>
          </a:p>
          <a:p>
            <a:r>
              <a:rPr lang="sv-SE" sz="2400" dirty="0"/>
              <a:t>Ändra sina vanor – lätt att säga</a:t>
            </a:r>
          </a:p>
          <a:p>
            <a:r>
              <a:rPr lang="sv-SE" sz="2400" dirty="0"/>
              <a:t>Viktiga är att lärandet inte lägger till ytterligare stress</a:t>
            </a:r>
          </a:p>
          <a:p>
            <a:r>
              <a:rPr lang="sv-SE" sz="2400" dirty="0"/>
              <a:t>Lära sig om hur lärande funkar – </a:t>
            </a:r>
            <a:r>
              <a:rPr lang="sv-SE" sz="2400" dirty="0" err="1"/>
              <a:t>Growth</a:t>
            </a:r>
            <a:r>
              <a:rPr lang="sv-SE" sz="2400" dirty="0"/>
              <a:t> </a:t>
            </a:r>
            <a:r>
              <a:rPr lang="sv-SE" sz="2400" dirty="0" err="1"/>
              <a:t>mindset</a:t>
            </a:r>
            <a:r>
              <a:rPr lang="sv-SE" sz="2400" dirty="0"/>
              <a:t> vs </a:t>
            </a:r>
            <a:r>
              <a:rPr lang="sv-SE" sz="2400" dirty="0" err="1"/>
              <a:t>Fixed</a:t>
            </a:r>
            <a:r>
              <a:rPr lang="sv-SE" sz="2400" dirty="0"/>
              <a:t> </a:t>
            </a:r>
            <a:r>
              <a:rPr lang="sv-SE" sz="2400" dirty="0" err="1"/>
              <a:t>mindset</a:t>
            </a: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369043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558F58E-93BA-44A3-BCDA-585AFF2E4F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62"/>
          <a:stretch/>
        </p:blipFill>
        <p:spPr>
          <a:xfrm>
            <a:off x="5913123" y="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" y="497525"/>
            <a:ext cx="4983480" cy="239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 err="1"/>
              <a:t>Vem</a:t>
            </a:r>
            <a:r>
              <a:rPr lang="en-US" sz="6000" dirty="0"/>
              <a:t> </a:t>
            </a:r>
            <a:r>
              <a:rPr lang="en-US" sz="6000" dirty="0" err="1"/>
              <a:t>är</a:t>
            </a:r>
            <a:r>
              <a:rPr lang="en-US" sz="6000" dirty="0"/>
              <a:t> jag?</a:t>
            </a:r>
            <a:br>
              <a:rPr lang="en-US" sz="6000" dirty="0"/>
            </a:br>
            <a:r>
              <a:rPr lang="en-US" sz="6000" dirty="0"/>
              <a:t>(</a:t>
            </a:r>
            <a:r>
              <a:rPr lang="en-US" sz="6000" dirty="0" err="1"/>
              <a:t>Lärande</a:t>
            </a:r>
            <a:r>
              <a:rPr lang="en-US" sz="6000" dirty="0"/>
              <a:t>-CV)</a:t>
            </a:r>
          </a:p>
        </p:txBody>
      </p:sp>
      <p:grpSp>
        <p:nvGrpSpPr>
          <p:cNvPr id="60" name="Grupp 59"/>
          <p:cNvGrpSpPr/>
          <p:nvPr/>
        </p:nvGrpSpPr>
        <p:grpSpPr>
          <a:xfrm>
            <a:off x="-58056" y="2460481"/>
            <a:ext cx="3641818" cy="1861284"/>
            <a:chOff x="0" y="2431449"/>
            <a:chExt cx="3641818" cy="1861284"/>
          </a:xfrm>
        </p:grpSpPr>
        <p:sp>
          <p:nvSpPr>
            <p:cNvPr id="7" name="Ellips 6"/>
            <p:cNvSpPr/>
            <p:nvPr/>
          </p:nvSpPr>
          <p:spPr>
            <a:xfrm>
              <a:off x="655320" y="2894968"/>
              <a:ext cx="1799771" cy="812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Journalistik</a:t>
              </a:r>
            </a:p>
          </p:txBody>
        </p:sp>
        <p:cxnSp>
          <p:nvCxnSpPr>
            <p:cNvPr id="9" name="Rak koppling 8"/>
            <p:cNvCxnSpPr>
              <a:stCxn id="7" idx="5"/>
            </p:cNvCxnSpPr>
            <p:nvPr/>
          </p:nvCxnSpPr>
          <p:spPr>
            <a:xfrm>
              <a:off x="2191521" y="3588736"/>
              <a:ext cx="216149" cy="1450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ktangel 16"/>
            <p:cNvSpPr/>
            <p:nvPr/>
          </p:nvSpPr>
          <p:spPr>
            <a:xfrm>
              <a:off x="1954169" y="3851302"/>
              <a:ext cx="1687649" cy="2841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Statsvetenskap</a:t>
              </a:r>
            </a:p>
          </p:txBody>
        </p:sp>
        <p:sp>
          <p:nvSpPr>
            <p:cNvPr id="18" name="Rektangel 17"/>
            <p:cNvSpPr/>
            <p:nvPr/>
          </p:nvSpPr>
          <p:spPr>
            <a:xfrm>
              <a:off x="918890" y="4135436"/>
              <a:ext cx="1075804" cy="1572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rgbClr val="7030A0"/>
                  </a:solidFill>
                </a:rPr>
                <a:t>Språk</a:t>
              </a:r>
            </a:p>
          </p:txBody>
        </p:sp>
        <p:cxnSp>
          <p:nvCxnSpPr>
            <p:cNvPr id="20" name="Rak koppling 19"/>
            <p:cNvCxnSpPr>
              <a:endCxn id="7" idx="4"/>
            </p:cNvCxnSpPr>
            <p:nvPr/>
          </p:nvCxnSpPr>
          <p:spPr>
            <a:xfrm flipH="1" flipV="1">
              <a:off x="1555206" y="3707768"/>
              <a:ext cx="12337" cy="266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ktangel 21"/>
            <p:cNvSpPr/>
            <p:nvPr/>
          </p:nvSpPr>
          <p:spPr>
            <a:xfrm>
              <a:off x="20295" y="3713934"/>
              <a:ext cx="1049157" cy="288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Intervju</a:t>
              </a:r>
            </a:p>
          </p:txBody>
        </p:sp>
        <p:sp>
          <p:nvSpPr>
            <p:cNvPr id="23" name="Rektangel 22"/>
            <p:cNvSpPr/>
            <p:nvPr/>
          </p:nvSpPr>
          <p:spPr>
            <a:xfrm>
              <a:off x="0" y="2431449"/>
              <a:ext cx="1001486" cy="3825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Etik</a:t>
              </a:r>
            </a:p>
          </p:txBody>
        </p:sp>
        <p:sp>
          <p:nvSpPr>
            <p:cNvPr id="24" name="Rektangel 23"/>
            <p:cNvSpPr/>
            <p:nvPr/>
          </p:nvSpPr>
          <p:spPr>
            <a:xfrm>
              <a:off x="1822563" y="2482281"/>
              <a:ext cx="1356066" cy="401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Redigering</a:t>
              </a:r>
            </a:p>
          </p:txBody>
        </p:sp>
        <p:cxnSp>
          <p:nvCxnSpPr>
            <p:cNvPr id="26" name="Rak koppling 25"/>
            <p:cNvCxnSpPr>
              <a:stCxn id="7" idx="3"/>
              <a:endCxn id="22" idx="0"/>
            </p:cNvCxnSpPr>
            <p:nvPr/>
          </p:nvCxnSpPr>
          <p:spPr>
            <a:xfrm flipH="1">
              <a:off x="544874" y="3588736"/>
              <a:ext cx="374016" cy="125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Rak koppling 27"/>
            <p:cNvCxnSpPr>
              <a:stCxn id="7" idx="1"/>
              <a:endCxn id="23" idx="2"/>
            </p:cNvCxnSpPr>
            <p:nvPr/>
          </p:nvCxnSpPr>
          <p:spPr>
            <a:xfrm flipH="1" flipV="1">
              <a:off x="500743" y="2814006"/>
              <a:ext cx="418147" cy="1999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Rak koppling 29"/>
            <p:cNvCxnSpPr>
              <a:stCxn id="7" idx="7"/>
              <a:endCxn id="24" idx="2"/>
            </p:cNvCxnSpPr>
            <p:nvPr/>
          </p:nvCxnSpPr>
          <p:spPr>
            <a:xfrm flipV="1">
              <a:off x="2191521" y="2883732"/>
              <a:ext cx="309075" cy="1302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 57"/>
          <p:cNvGrpSpPr/>
          <p:nvPr/>
        </p:nvGrpSpPr>
        <p:grpSpPr>
          <a:xfrm>
            <a:off x="297380" y="5056759"/>
            <a:ext cx="4829009" cy="1640088"/>
            <a:chOff x="-51538" y="4862347"/>
            <a:chExt cx="4829009" cy="1640088"/>
          </a:xfrm>
        </p:grpSpPr>
        <p:sp>
          <p:nvSpPr>
            <p:cNvPr id="16" name="Ellips 15"/>
            <p:cNvSpPr/>
            <p:nvPr/>
          </p:nvSpPr>
          <p:spPr>
            <a:xfrm>
              <a:off x="477568" y="5245455"/>
              <a:ext cx="1799771" cy="812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>
                  <a:solidFill>
                    <a:srgbClr val="7030A0"/>
                  </a:solidFill>
                </a:rPr>
                <a:t>Språk</a:t>
              </a:r>
            </a:p>
          </p:txBody>
        </p:sp>
        <p:sp>
          <p:nvSpPr>
            <p:cNvPr id="35" name="Rektangel 34"/>
            <p:cNvSpPr/>
            <p:nvPr/>
          </p:nvSpPr>
          <p:spPr>
            <a:xfrm>
              <a:off x="1722189" y="4873152"/>
              <a:ext cx="1075804" cy="33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Franska</a:t>
              </a:r>
            </a:p>
          </p:txBody>
        </p:sp>
        <p:sp>
          <p:nvSpPr>
            <p:cNvPr id="36" name="Rektangel 35"/>
            <p:cNvSpPr/>
            <p:nvPr/>
          </p:nvSpPr>
          <p:spPr>
            <a:xfrm>
              <a:off x="31225" y="6135400"/>
              <a:ext cx="1075804" cy="3636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Italienska</a:t>
              </a:r>
            </a:p>
          </p:txBody>
        </p:sp>
        <p:sp>
          <p:nvSpPr>
            <p:cNvPr id="37" name="Rektangel 36"/>
            <p:cNvSpPr/>
            <p:nvPr/>
          </p:nvSpPr>
          <p:spPr>
            <a:xfrm>
              <a:off x="1713424" y="6138817"/>
              <a:ext cx="1075804" cy="3636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Tyska</a:t>
              </a:r>
            </a:p>
          </p:txBody>
        </p:sp>
        <p:sp>
          <p:nvSpPr>
            <p:cNvPr id="38" name="Rektangel 37"/>
            <p:cNvSpPr/>
            <p:nvPr/>
          </p:nvSpPr>
          <p:spPr>
            <a:xfrm>
              <a:off x="-51538" y="4862347"/>
              <a:ext cx="1075804" cy="33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Engelska</a:t>
              </a:r>
            </a:p>
          </p:txBody>
        </p:sp>
        <p:cxnSp>
          <p:nvCxnSpPr>
            <p:cNvPr id="40" name="Rak koppling 39"/>
            <p:cNvCxnSpPr>
              <a:stCxn id="16" idx="7"/>
              <a:endCxn id="35" idx="2"/>
            </p:cNvCxnSpPr>
            <p:nvPr/>
          </p:nvCxnSpPr>
          <p:spPr>
            <a:xfrm flipV="1">
              <a:off x="2013769" y="5204752"/>
              <a:ext cx="246322" cy="159735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Rak koppling 41"/>
            <p:cNvCxnSpPr>
              <a:stCxn id="16" idx="1"/>
              <a:endCxn id="38" idx="2"/>
            </p:cNvCxnSpPr>
            <p:nvPr/>
          </p:nvCxnSpPr>
          <p:spPr>
            <a:xfrm flipH="1" flipV="1">
              <a:off x="486364" y="5193947"/>
              <a:ext cx="254774" cy="17054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Rak koppling 43"/>
            <p:cNvCxnSpPr>
              <a:stCxn id="16" idx="3"/>
              <a:endCxn id="36" idx="0"/>
            </p:cNvCxnSpPr>
            <p:nvPr/>
          </p:nvCxnSpPr>
          <p:spPr>
            <a:xfrm flipH="1">
              <a:off x="569127" y="5939223"/>
              <a:ext cx="172011" cy="196177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Rak koppling 45"/>
            <p:cNvCxnSpPr>
              <a:stCxn id="16" idx="5"/>
              <a:endCxn id="37" idx="0"/>
            </p:cNvCxnSpPr>
            <p:nvPr/>
          </p:nvCxnSpPr>
          <p:spPr>
            <a:xfrm>
              <a:off x="2013769" y="5939223"/>
              <a:ext cx="237557" cy="19959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ktangel 51"/>
            <p:cNvSpPr/>
            <p:nvPr/>
          </p:nvSpPr>
          <p:spPr>
            <a:xfrm>
              <a:off x="2691047" y="5482911"/>
              <a:ext cx="2086424" cy="3325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Litteraturvetenskap</a:t>
              </a:r>
            </a:p>
          </p:txBody>
        </p:sp>
        <p:cxnSp>
          <p:nvCxnSpPr>
            <p:cNvPr id="56" name="Rak koppling 55"/>
            <p:cNvCxnSpPr>
              <a:stCxn id="52" idx="1"/>
              <a:endCxn id="16" idx="6"/>
            </p:cNvCxnSpPr>
            <p:nvPr/>
          </p:nvCxnSpPr>
          <p:spPr>
            <a:xfrm flipH="1">
              <a:off x="2277339" y="5649189"/>
              <a:ext cx="413708" cy="26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upp 90"/>
          <p:cNvGrpSpPr/>
          <p:nvPr/>
        </p:nvGrpSpPr>
        <p:grpSpPr>
          <a:xfrm>
            <a:off x="2757832" y="3473195"/>
            <a:ext cx="4468798" cy="2069835"/>
            <a:chOff x="2783101" y="3654437"/>
            <a:chExt cx="4468798" cy="2069835"/>
          </a:xfrm>
        </p:grpSpPr>
        <p:sp>
          <p:nvSpPr>
            <p:cNvPr id="15" name="Ellips 14"/>
            <p:cNvSpPr/>
            <p:nvPr/>
          </p:nvSpPr>
          <p:spPr>
            <a:xfrm>
              <a:off x="4552840" y="4069645"/>
              <a:ext cx="1799771" cy="812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Teknik</a:t>
              </a:r>
            </a:p>
          </p:txBody>
        </p:sp>
        <p:sp>
          <p:nvSpPr>
            <p:cNvPr id="51" name="Rektangel 50"/>
            <p:cNvSpPr/>
            <p:nvPr/>
          </p:nvSpPr>
          <p:spPr>
            <a:xfrm>
              <a:off x="4262369" y="3654437"/>
              <a:ext cx="2215361" cy="2672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Programmeringsspråk</a:t>
              </a:r>
            </a:p>
          </p:txBody>
        </p:sp>
        <p:sp>
          <p:nvSpPr>
            <p:cNvPr id="61" name="Rektangel 60"/>
            <p:cNvSpPr/>
            <p:nvPr/>
          </p:nvSpPr>
          <p:spPr>
            <a:xfrm>
              <a:off x="6477729" y="4709425"/>
              <a:ext cx="548995" cy="1502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OS</a:t>
              </a:r>
            </a:p>
          </p:txBody>
        </p:sp>
        <p:sp>
          <p:nvSpPr>
            <p:cNvPr id="62" name="Rektangel 61"/>
            <p:cNvSpPr/>
            <p:nvPr/>
          </p:nvSpPr>
          <p:spPr>
            <a:xfrm>
              <a:off x="5850962" y="5293758"/>
              <a:ext cx="1400937" cy="430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Algoritmer</a:t>
              </a:r>
            </a:p>
          </p:txBody>
        </p:sp>
        <p:sp>
          <p:nvSpPr>
            <p:cNvPr id="63" name="Rektangel 62"/>
            <p:cNvSpPr/>
            <p:nvPr/>
          </p:nvSpPr>
          <p:spPr>
            <a:xfrm>
              <a:off x="5127354" y="5142853"/>
              <a:ext cx="1107680" cy="2339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Test</a:t>
              </a:r>
            </a:p>
          </p:txBody>
        </p:sp>
        <p:sp>
          <p:nvSpPr>
            <p:cNvPr id="64" name="Rektangel 63"/>
            <p:cNvSpPr/>
            <p:nvPr/>
          </p:nvSpPr>
          <p:spPr>
            <a:xfrm>
              <a:off x="4158276" y="5376392"/>
              <a:ext cx="1417087" cy="324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Matematik</a:t>
              </a:r>
            </a:p>
          </p:txBody>
        </p:sp>
        <p:sp>
          <p:nvSpPr>
            <p:cNvPr id="65" name="Rektangel 64"/>
            <p:cNvSpPr/>
            <p:nvPr/>
          </p:nvSpPr>
          <p:spPr>
            <a:xfrm>
              <a:off x="3355273" y="4961047"/>
              <a:ext cx="1330790" cy="2396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Ramverk</a:t>
              </a:r>
            </a:p>
          </p:txBody>
        </p:sp>
        <p:sp>
          <p:nvSpPr>
            <p:cNvPr id="66" name="Rektangel 65"/>
            <p:cNvSpPr/>
            <p:nvPr/>
          </p:nvSpPr>
          <p:spPr>
            <a:xfrm>
              <a:off x="2783101" y="4359307"/>
              <a:ext cx="1509521" cy="279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tx1"/>
                  </a:solidFill>
                </a:rPr>
                <a:t>Kravställning</a:t>
              </a:r>
            </a:p>
          </p:txBody>
        </p:sp>
        <p:cxnSp>
          <p:nvCxnSpPr>
            <p:cNvPr id="70" name="Rak koppling 69"/>
            <p:cNvCxnSpPr>
              <a:stCxn id="51" idx="2"/>
              <a:endCxn id="15" idx="0"/>
            </p:cNvCxnSpPr>
            <p:nvPr/>
          </p:nvCxnSpPr>
          <p:spPr>
            <a:xfrm>
              <a:off x="5370050" y="3921647"/>
              <a:ext cx="82676" cy="14799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Rak koppling 71"/>
            <p:cNvCxnSpPr>
              <a:stCxn id="66" idx="3"/>
              <a:endCxn id="15" idx="2"/>
            </p:cNvCxnSpPr>
            <p:nvPr/>
          </p:nvCxnSpPr>
          <p:spPr>
            <a:xfrm flipV="1">
              <a:off x="4292622" y="4476045"/>
              <a:ext cx="260218" cy="2284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Rak koppling 75"/>
            <p:cNvCxnSpPr>
              <a:stCxn id="15" idx="3"/>
            </p:cNvCxnSpPr>
            <p:nvPr/>
          </p:nvCxnSpPr>
          <p:spPr>
            <a:xfrm flipH="1">
              <a:off x="4567092" y="4763413"/>
              <a:ext cx="249318" cy="235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Rak koppling 78"/>
            <p:cNvCxnSpPr>
              <a:stCxn id="64" idx="0"/>
            </p:cNvCxnSpPr>
            <p:nvPr/>
          </p:nvCxnSpPr>
          <p:spPr>
            <a:xfrm flipV="1">
              <a:off x="4866820" y="4859716"/>
              <a:ext cx="282363" cy="51667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ak koppling 80"/>
            <p:cNvCxnSpPr>
              <a:endCxn id="63" idx="0"/>
            </p:cNvCxnSpPr>
            <p:nvPr/>
          </p:nvCxnSpPr>
          <p:spPr>
            <a:xfrm>
              <a:off x="5681194" y="4875459"/>
              <a:ext cx="0" cy="26739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Rak koppling 82"/>
            <p:cNvCxnSpPr>
              <a:stCxn id="62" idx="0"/>
              <a:endCxn id="15" idx="5"/>
            </p:cNvCxnSpPr>
            <p:nvPr/>
          </p:nvCxnSpPr>
          <p:spPr>
            <a:xfrm flipH="1" flipV="1">
              <a:off x="6089041" y="4763413"/>
              <a:ext cx="462390" cy="53034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Rak koppling 84"/>
            <p:cNvCxnSpPr/>
            <p:nvPr/>
          </p:nvCxnSpPr>
          <p:spPr>
            <a:xfrm flipH="1" flipV="1">
              <a:off x="6235034" y="4594333"/>
              <a:ext cx="389027" cy="16178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Ellips 96"/>
          <p:cNvSpPr/>
          <p:nvPr/>
        </p:nvSpPr>
        <p:spPr>
          <a:xfrm>
            <a:off x="589406" y="2916145"/>
            <a:ext cx="1799771" cy="812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Journalistik</a:t>
            </a:r>
          </a:p>
        </p:txBody>
      </p:sp>
      <p:sp>
        <p:nvSpPr>
          <p:cNvPr id="98" name="Ellips 97"/>
          <p:cNvSpPr/>
          <p:nvPr/>
        </p:nvSpPr>
        <p:spPr>
          <a:xfrm>
            <a:off x="828060" y="5441435"/>
            <a:ext cx="1799771" cy="8128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7030A0"/>
                </a:solidFill>
              </a:rPr>
              <a:t>Språk</a:t>
            </a:r>
          </a:p>
        </p:txBody>
      </p:sp>
      <p:sp>
        <p:nvSpPr>
          <p:cNvPr id="99" name="Ellips 98"/>
          <p:cNvSpPr/>
          <p:nvPr/>
        </p:nvSpPr>
        <p:spPr>
          <a:xfrm>
            <a:off x="4522969" y="3890049"/>
            <a:ext cx="1799771" cy="812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Teknik</a:t>
            </a:r>
          </a:p>
        </p:txBody>
      </p:sp>
    </p:spTree>
    <p:extLst>
      <p:ext uri="{BB962C8B-B14F-4D97-AF65-F5344CB8AC3E}">
        <p14:creationId xmlns:p14="http://schemas.microsoft.com/office/powerpoint/2010/main" val="282177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AE8FA50B-AB41-4859-969D-42519D977D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172"/>
          <a:stretch/>
        </p:blipFill>
        <p:spPr>
          <a:xfrm>
            <a:off x="7556409" y="640082"/>
            <a:ext cx="3995928" cy="5577837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sv-SE" dirty="0">
                <a:solidFill>
                  <a:srgbClr val="7030A0"/>
                </a:solidFill>
              </a:rPr>
              <a:t>Byta perspektiv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r>
              <a:rPr lang="sv-SE" sz="2400" dirty="0"/>
              <a:t>Se lärande som något som går långsamt, men som har nivåer</a:t>
            </a:r>
          </a:p>
          <a:p>
            <a:r>
              <a:rPr lang="sv-SE" sz="2400" dirty="0"/>
              <a:t>Var medveten om när du kommer till en ”platå” – vänta ut den</a:t>
            </a:r>
          </a:p>
          <a:p>
            <a:r>
              <a:rPr lang="sv-SE" sz="2400" dirty="0"/>
              <a:t>Sov på saken</a:t>
            </a:r>
          </a:p>
          <a:p>
            <a:r>
              <a:rPr lang="sv-SE" sz="2400" dirty="0" err="1"/>
              <a:t>Multitaska</a:t>
            </a:r>
            <a:r>
              <a:rPr lang="sv-SE" sz="2400" dirty="0"/>
              <a:t> inte!</a:t>
            </a:r>
          </a:p>
        </p:txBody>
      </p:sp>
    </p:spTree>
    <p:extLst>
      <p:ext uri="{BB962C8B-B14F-4D97-AF65-F5344CB8AC3E}">
        <p14:creationId xmlns:p14="http://schemas.microsoft.com/office/powerpoint/2010/main" val="105016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99BAE33D-E93F-4977-B4BB-C1D56A8775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4" t="-107" r="10797" b="106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sv-SE" sz="3700" dirty="0">
                <a:solidFill>
                  <a:schemeClr val="accent6"/>
                </a:solidFill>
              </a:rPr>
              <a:t>Vilket lärande orkar jag med idag?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29" y="5494421"/>
            <a:ext cx="3667037" cy="449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1800" dirty="0">
                <a:solidFill>
                  <a:srgbClr val="FFC000"/>
                </a:solidFill>
              </a:rPr>
              <a:t>Eller kanske jag behöver vila? </a:t>
            </a:r>
          </a:p>
        </p:txBody>
      </p:sp>
    </p:spTree>
    <p:extLst>
      <p:ext uri="{BB962C8B-B14F-4D97-AF65-F5344CB8AC3E}">
        <p14:creationId xmlns:p14="http://schemas.microsoft.com/office/powerpoint/2010/main" val="261935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Källor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Kathy Sierras föreläsning igen: </a:t>
            </a:r>
            <a:r>
              <a:rPr lang="sv-SE" dirty="0">
                <a:hlinkClick r:id="rId2"/>
              </a:rPr>
              <a:t>https://youtu.be/FKTxC9pl-WM</a:t>
            </a:r>
            <a:r>
              <a:rPr lang="sv-SE" dirty="0"/>
              <a:t> (Making Badass </a:t>
            </a:r>
            <a:r>
              <a:rPr lang="sv-SE" dirty="0" err="1"/>
              <a:t>Developpers</a:t>
            </a:r>
            <a:r>
              <a:rPr lang="sv-SE" dirty="0"/>
              <a:t>)</a:t>
            </a:r>
          </a:p>
          <a:p>
            <a:r>
              <a:rPr lang="sv-SE" b="1" dirty="0" err="1"/>
              <a:t>Thinking</a:t>
            </a:r>
            <a:r>
              <a:rPr lang="sv-SE" b="1" dirty="0"/>
              <a:t> fast and </a:t>
            </a:r>
            <a:r>
              <a:rPr lang="sv-SE" b="1" dirty="0" err="1"/>
              <a:t>slow</a:t>
            </a:r>
            <a:r>
              <a:rPr lang="sv-SE" b="1" dirty="0"/>
              <a:t> </a:t>
            </a:r>
            <a:r>
              <a:rPr lang="sv-SE" dirty="0"/>
              <a:t>av Daniel </a:t>
            </a:r>
            <a:r>
              <a:rPr lang="sv-SE" dirty="0" err="1"/>
              <a:t>Kahneman</a:t>
            </a:r>
            <a:endParaRPr lang="sv-SE" dirty="0"/>
          </a:p>
          <a:p>
            <a:r>
              <a:rPr lang="sv-SE" dirty="0">
                <a:hlinkClick r:id="rId3"/>
              </a:rPr>
              <a:t>http://ideas.time.com/2013/06/11/8-new-ways-of-looking-at-intelligence/</a:t>
            </a:r>
            <a:endParaRPr lang="sv-SE" dirty="0"/>
          </a:p>
          <a:p>
            <a:r>
              <a:rPr lang="sv-SE" b="1" dirty="0"/>
              <a:t>Peak</a:t>
            </a:r>
            <a:r>
              <a:rPr lang="sv-SE" dirty="0"/>
              <a:t> av Anders Ericsson och Robert Pool</a:t>
            </a:r>
          </a:p>
          <a:p>
            <a:r>
              <a:rPr lang="sv-SE" dirty="0"/>
              <a:t>Om </a:t>
            </a:r>
            <a:r>
              <a:rPr lang="sv-SE" dirty="0" err="1"/>
              <a:t>growth</a:t>
            </a:r>
            <a:r>
              <a:rPr lang="sv-SE" dirty="0"/>
              <a:t> </a:t>
            </a:r>
            <a:r>
              <a:rPr lang="sv-SE" dirty="0" err="1"/>
              <a:t>mindset</a:t>
            </a:r>
            <a:r>
              <a:rPr lang="sv-SE" dirty="0"/>
              <a:t>: </a:t>
            </a:r>
            <a:r>
              <a:rPr lang="sv-SE" dirty="0">
                <a:hlinkClick r:id="rId4"/>
              </a:rPr>
              <a:t>https://www.mindsetworks.com/science/</a:t>
            </a:r>
            <a:r>
              <a:rPr lang="sv-SE" dirty="0"/>
              <a:t> 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41227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175000" y="321582"/>
            <a:ext cx="8178800" cy="1325563"/>
          </a:xfrm>
        </p:spPr>
        <p:txBody>
          <a:bodyPr/>
          <a:lstStyle/>
          <a:p>
            <a:r>
              <a:rPr lang="sv-SE" dirty="0"/>
              <a:t>Vi har alla lärt oss massor</a:t>
            </a:r>
          </a:p>
        </p:txBody>
      </p:sp>
      <p:grpSp>
        <p:nvGrpSpPr>
          <p:cNvPr id="15" name="Grupp 14"/>
          <p:cNvGrpSpPr/>
          <p:nvPr/>
        </p:nvGrpSpPr>
        <p:grpSpPr>
          <a:xfrm>
            <a:off x="2450814" y="2016425"/>
            <a:ext cx="1406858" cy="993157"/>
            <a:chOff x="762000" y="2061029"/>
            <a:chExt cx="834571" cy="546704"/>
          </a:xfrm>
        </p:grpSpPr>
        <p:sp>
          <p:nvSpPr>
            <p:cNvPr id="4" name="Ellips 3"/>
            <p:cNvSpPr/>
            <p:nvPr/>
          </p:nvSpPr>
          <p:spPr>
            <a:xfrm>
              <a:off x="957943" y="2061029"/>
              <a:ext cx="638628" cy="39188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6" name="Rak koppling 5"/>
            <p:cNvCxnSpPr>
              <a:stCxn id="4" idx="7"/>
            </p:cNvCxnSpPr>
            <p:nvPr/>
          </p:nvCxnSpPr>
          <p:spPr>
            <a:xfrm flipV="1">
              <a:off x="1503046" y="2061029"/>
              <a:ext cx="93525" cy="5739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ak koppling 7"/>
            <p:cNvCxnSpPr>
              <a:stCxn id="4" idx="1"/>
            </p:cNvCxnSpPr>
            <p:nvPr/>
          </p:nvCxnSpPr>
          <p:spPr>
            <a:xfrm flipH="1" flipV="1">
              <a:off x="957943" y="2061029"/>
              <a:ext cx="93525" cy="5739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ak koppling 9"/>
            <p:cNvCxnSpPr>
              <a:stCxn id="4" idx="2"/>
            </p:cNvCxnSpPr>
            <p:nvPr/>
          </p:nvCxnSpPr>
          <p:spPr>
            <a:xfrm flipH="1">
              <a:off x="762000" y="2256972"/>
              <a:ext cx="195943" cy="71361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ak koppling 11"/>
            <p:cNvCxnSpPr>
              <a:stCxn id="4" idx="4"/>
            </p:cNvCxnSpPr>
            <p:nvPr/>
          </p:nvCxnSpPr>
          <p:spPr>
            <a:xfrm flipH="1">
              <a:off x="1261533" y="2452914"/>
              <a:ext cx="15724" cy="154819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ak koppling 13"/>
            <p:cNvCxnSpPr>
              <a:stCxn id="4" idx="5"/>
            </p:cNvCxnSpPr>
            <p:nvPr/>
          </p:nvCxnSpPr>
          <p:spPr>
            <a:xfrm>
              <a:off x="1503046" y="2395524"/>
              <a:ext cx="93525" cy="5739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p 15"/>
          <p:cNvGrpSpPr/>
          <p:nvPr/>
        </p:nvGrpSpPr>
        <p:grpSpPr>
          <a:xfrm>
            <a:off x="522470" y="2770873"/>
            <a:ext cx="1406858" cy="993157"/>
            <a:chOff x="762000" y="2061029"/>
            <a:chExt cx="834571" cy="546704"/>
          </a:xfrm>
        </p:grpSpPr>
        <p:sp>
          <p:nvSpPr>
            <p:cNvPr id="17" name="Ellips 16"/>
            <p:cNvSpPr/>
            <p:nvPr/>
          </p:nvSpPr>
          <p:spPr>
            <a:xfrm>
              <a:off x="957943" y="2061029"/>
              <a:ext cx="638628" cy="39188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8" name="Rak koppling 17"/>
            <p:cNvCxnSpPr>
              <a:stCxn id="17" idx="7"/>
            </p:cNvCxnSpPr>
            <p:nvPr/>
          </p:nvCxnSpPr>
          <p:spPr>
            <a:xfrm flipV="1">
              <a:off x="1503046" y="2061029"/>
              <a:ext cx="93525" cy="573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ak koppling 18"/>
            <p:cNvCxnSpPr>
              <a:stCxn id="17" idx="1"/>
            </p:cNvCxnSpPr>
            <p:nvPr/>
          </p:nvCxnSpPr>
          <p:spPr>
            <a:xfrm flipH="1" flipV="1">
              <a:off x="957943" y="2061029"/>
              <a:ext cx="93525" cy="573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ak koppling 19"/>
            <p:cNvCxnSpPr>
              <a:stCxn id="17" idx="2"/>
            </p:cNvCxnSpPr>
            <p:nvPr/>
          </p:nvCxnSpPr>
          <p:spPr>
            <a:xfrm flipH="1">
              <a:off x="762000" y="2256972"/>
              <a:ext cx="195943" cy="71361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ak koppling 20"/>
            <p:cNvCxnSpPr>
              <a:stCxn id="17" idx="4"/>
            </p:cNvCxnSpPr>
            <p:nvPr/>
          </p:nvCxnSpPr>
          <p:spPr>
            <a:xfrm flipH="1">
              <a:off x="1261533" y="2452914"/>
              <a:ext cx="15724" cy="154819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ak koppling 21"/>
            <p:cNvCxnSpPr>
              <a:stCxn id="17" idx="5"/>
            </p:cNvCxnSpPr>
            <p:nvPr/>
          </p:nvCxnSpPr>
          <p:spPr>
            <a:xfrm>
              <a:off x="1503046" y="2395524"/>
              <a:ext cx="93525" cy="5739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p 22"/>
          <p:cNvGrpSpPr/>
          <p:nvPr/>
        </p:nvGrpSpPr>
        <p:grpSpPr>
          <a:xfrm>
            <a:off x="805712" y="1763609"/>
            <a:ext cx="1406858" cy="993157"/>
            <a:chOff x="762000" y="2061029"/>
            <a:chExt cx="834571" cy="546704"/>
          </a:xfrm>
        </p:grpSpPr>
        <p:sp>
          <p:nvSpPr>
            <p:cNvPr id="24" name="Ellips 23"/>
            <p:cNvSpPr/>
            <p:nvPr/>
          </p:nvSpPr>
          <p:spPr>
            <a:xfrm>
              <a:off x="957943" y="2061029"/>
              <a:ext cx="638628" cy="391885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5" name="Rak koppling 24"/>
            <p:cNvCxnSpPr>
              <a:stCxn id="24" idx="7"/>
            </p:cNvCxnSpPr>
            <p:nvPr/>
          </p:nvCxnSpPr>
          <p:spPr>
            <a:xfrm flipV="1">
              <a:off x="1503046" y="2061029"/>
              <a:ext cx="93525" cy="573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ak koppling 25"/>
            <p:cNvCxnSpPr>
              <a:stCxn id="24" idx="1"/>
            </p:cNvCxnSpPr>
            <p:nvPr/>
          </p:nvCxnSpPr>
          <p:spPr>
            <a:xfrm flipH="1" flipV="1">
              <a:off x="957943" y="2061029"/>
              <a:ext cx="93525" cy="573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koppling 26"/>
            <p:cNvCxnSpPr>
              <a:stCxn id="24" idx="2"/>
            </p:cNvCxnSpPr>
            <p:nvPr/>
          </p:nvCxnSpPr>
          <p:spPr>
            <a:xfrm flipH="1">
              <a:off x="762000" y="2256972"/>
              <a:ext cx="195943" cy="713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Rak koppling 27"/>
            <p:cNvCxnSpPr>
              <a:stCxn id="24" idx="4"/>
            </p:cNvCxnSpPr>
            <p:nvPr/>
          </p:nvCxnSpPr>
          <p:spPr>
            <a:xfrm flipH="1">
              <a:off x="1261533" y="2452914"/>
              <a:ext cx="15724" cy="1548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koppling 28"/>
            <p:cNvCxnSpPr>
              <a:stCxn id="24" idx="5"/>
            </p:cNvCxnSpPr>
            <p:nvPr/>
          </p:nvCxnSpPr>
          <p:spPr>
            <a:xfrm>
              <a:off x="1503046" y="2395524"/>
              <a:ext cx="93525" cy="573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 29"/>
          <p:cNvGrpSpPr/>
          <p:nvPr/>
        </p:nvGrpSpPr>
        <p:grpSpPr>
          <a:xfrm>
            <a:off x="2110177" y="3056512"/>
            <a:ext cx="1406858" cy="993157"/>
            <a:chOff x="762000" y="2061029"/>
            <a:chExt cx="834571" cy="546704"/>
          </a:xfrm>
        </p:grpSpPr>
        <p:sp>
          <p:nvSpPr>
            <p:cNvPr id="31" name="Ellips 30"/>
            <p:cNvSpPr/>
            <p:nvPr/>
          </p:nvSpPr>
          <p:spPr>
            <a:xfrm>
              <a:off x="957943" y="2061029"/>
              <a:ext cx="638628" cy="39188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32" name="Rak koppling 31"/>
            <p:cNvCxnSpPr>
              <a:stCxn id="31" idx="7"/>
            </p:cNvCxnSpPr>
            <p:nvPr/>
          </p:nvCxnSpPr>
          <p:spPr>
            <a:xfrm flipV="1">
              <a:off x="1503046" y="2061029"/>
              <a:ext cx="93525" cy="5739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Rak koppling 32"/>
            <p:cNvCxnSpPr>
              <a:stCxn id="31" idx="1"/>
            </p:cNvCxnSpPr>
            <p:nvPr/>
          </p:nvCxnSpPr>
          <p:spPr>
            <a:xfrm flipH="1" flipV="1">
              <a:off x="957943" y="2061029"/>
              <a:ext cx="93525" cy="5739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ak koppling 33"/>
            <p:cNvCxnSpPr>
              <a:stCxn id="31" idx="2"/>
            </p:cNvCxnSpPr>
            <p:nvPr/>
          </p:nvCxnSpPr>
          <p:spPr>
            <a:xfrm flipH="1">
              <a:off x="762000" y="2256972"/>
              <a:ext cx="195943" cy="7136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Rak koppling 34"/>
            <p:cNvCxnSpPr>
              <a:stCxn id="31" idx="4"/>
            </p:cNvCxnSpPr>
            <p:nvPr/>
          </p:nvCxnSpPr>
          <p:spPr>
            <a:xfrm flipH="1">
              <a:off x="1261533" y="2452914"/>
              <a:ext cx="15724" cy="15481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koppling 35"/>
            <p:cNvCxnSpPr>
              <a:stCxn id="31" idx="5"/>
            </p:cNvCxnSpPr>
            <p:nvPr/>
          </p:nvCxnSpPr>
          <p:spPr>
            <a:xfrm>
              <a:off x="1503046" y="2395524"/>
              <a:ext cx="93525" cy="5739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upp 149"/>
          <p:cNvGrpSpPr/>
          <p:nvPr/>
        </p:nvGrpSpPr>
        <p:grpSpPr>
          <a:xfrm>
            <a:off x="9227458" y="1843738"/>
            <a:ext cx="1407886" cy="2293889"/>
            <a:chOff x="9608458" y="1780238"/>
            <a:chExt cx="1407886" cy="2293889"/>
          </a:xfrm>
        </p:grpSpPr>
        <p:sp>
          <p:nvSpPr>
            <p:cNvPr id="61" name="Ellips 60"/>
            <p:cNvSpPr/>
            <p:nvPr/>
          </p:nvSpPr>
          <p:spPr>
            <a:xfrm>
              <a:off x="9608458" y="1780238"/>
              <a:ext cx="1407886" cy="8613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62" name="Rak koppling 61"/>
            <p:cNvCxnSpPr/>
            <p:nvPr/>
          </p:nvCxnSpPr>
          <p:spPr>
            <a:xfrm>
              <a:off x="10304301" y="3082297"/>
              <a:ext cx="158379" cy="12613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Rak koppling 63"/>
            <p:cNvCxnSpPr/>
            <p:nvPr/>
          </p:nvCxnSpPr>
          <p:spPr>
            <a:xfrm flipH="1">
              <a:off x="10041911" y="3516993"/>
              <a:ext cx="198021" cy="33588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Rak koppling 64"/>
            <p:cNvCxnSpPr>
              <a:stCxn id="61" idx="4"/>
            </p:cNvCxnSpPr>
            <p:nvPr/>
          </p:nvCxnSpPr>
          <p:spPr>
            <a:xfrm flipH="1">
              <a:off x="10277736" y="2641544"/>
              <a:ext cx="34665" cy="3402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Rak koppling 65"/>
            <p:cNvCxnSpPr/>
            <p:nvPr/>
          </p:nvCxnSpPr>
          <p:spPr>
            <a:xfrm flipH="1">
              <a:off x="10234503" y="3032054"/>
              <a:ext cx="43233" cy="47079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Ellips 66"/>
            <p:cNvSpPr/>
            <p:nvPr/>
          </p:nvSpPr>
          <p:spPr>
            <a:xfrm>
              <a:off x="10236803" y="2981813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77" name="Rak koppling 76"/>
            <p:cNvCxnSpPr/>
            <p:nvPr/>
          </p:nvCxnSpPr>
          <p:spPr>
            <a:xfrm flipH="1">
              <a:off x="10181808" y="3502848"/>
              <a:ext cx="43233" cy="47079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Ellips 77"/>
            <p:cNvSpPr/>
            <p:nvPr/>
          </p:nvSpPr>
          <p:spPr>
            <a:xfrm>
              <a:off x="10184108" y="3452607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5" name="Ellips 84"/>
            <p:cNvSpPr/>
            <p:nvPr/>
          </p:nvSpPr>
          <p:spPr>
            <a:xfrm>
              <a:off x="10133711" y="3973643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90" name="Rak koppling 89"/>
            <p:cNvCxnSpPr/>
            <p:nvPr/>
          </p:nvCxnSpPr>
          <p:spPr>
            <a:xfrm flipH="1">
              <a:off x="10041911" y="3006263"/>
              <a:ext cx="235825" cy="19680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upp 150"/>
          <p:cNvGrpSpPr/>
          <p:nvPr/>
        </p:nvGrpSpPr>
        <p:grpSpPr>
          <a:xfrm>
            <a:off x="4723981" y="3657814"/>
            <a:ext cx="3810030" cy="2745898"/>
            <a:chOff x="4723981" y="3657814"/>
            <a:chExt cx="3810030" cy="2745898"/>
          </a:xfrm>
        </p:grpSpPr>
        <p:cxnSp>
          <p:nvCxnSpPr>
            <p:cNvPr id="132" name="Rak koppling 131"/>
            <p:cNvCxnSpPr/>
            <p:nvPr/>
          </p:nvCxnSpPr>
          <p:spPr>
            <a:xfrm flipV="1">
              <a:off x="8028532" y="3937038"/>
              <a:ext cx="18708" cy="1864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Rak koppling 129"/>
            <p:cNvCxnSpPr/>
            <p:nvPr/>
          </p:nvCxnSpPr>
          <p:spPr>
            <a:xfrm flipV="1">
              <a:off x="8030128" y="3950703"/>
              <a:ext cx="224872" cy="16532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Rak koppling 125"/>
            <p:cNvCxnSpPr/>
            <p:nvPr/>
          </p:nvCxnSpPr>
          <p:spPr>
            <a:xfrm>
              <a:off x="7732338" y="5861302"/>
              <a:ext cx="376612" cy="2712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upp 94"/>
            <p:cNvGrpSpPr/>
            <p:nvPr/>
          </p:nvGrpSpPr>
          <p:grpSpPr>
            <a:xfrm>
              <a:off x="6652325" y="4099263"/>
              <a:ext cx="1406858" cy="993157"/>
              <a:chOff x="762000" y="2061029"/>
              <a:chExt cx="834571" cy="546704"/>
            </a:xfrm>
          </p:grpSpPr>
          <p:sp>
            <p:nvSpPr>
              <p:cNvPr id="96" name="Ellips 95"/>
              <p:cNvSpPr/>
              <p:nvPr/>
            </p:nvSpPr>
            <p:spPr>
              <a:xfrm>
                <a:off x="957943" y="2061029"/>
                <a:ext cx="638628" cy="3918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cxnSp>
            <p:nvCxnSpPr>
              <p:cNvPr id="97" name="Rak koppling 96"/>
              <p:cNvCxnSpPr>
                <a:stCxn id="96" idx="7"/>
              </p:cNvCxnSpPr>
              <p:nvPr/>
            </p:nvCxnSpPr>
            <p:spPr>
              <a:xfrm flipV="1">
                <a:off x="1503046" y="2061029"/>
                <a:ext cx="93525" cy="5739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Rak koppling 97"/>
              <p:cNvCxnSpPr>
                <a:stCxn id="96" idx="1"/>
              </p:cNvCxnSpPr>
              <p:nvPr/>
            </p:nvCxnSpPr>
            <p:spPr>
              <a:xfrm flipH="1" flipV="1">
                <a:off x="957943" y="2061029"/>
                <a:ext cx="93525" cy="5739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Rak koppling 98"/>
              <p:cNvCxnSpPr>
                <a:stCxn id="96" idx="2"/>
              </p:cNvCxnSpPr>
              <p:nvPr/>
            </p:nvCxnSpPr>
            <p:spPr>
              <a:xfrm flipH="1">
                <a:off x="762000" y="2256972"/>
                <a:ext cx="195943" cy="71361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Rak koppling 99"/>
              <p:cNvCxnSpPr>
                <a:stCxn id="96" idx="4"/>
              </p:cNvCxnSpPr>
              <p:nvPr/>
            </p:nvCxnSpPr>
            <p:spPr>
              <a:xfrm flipH="1">
                <a:off x="1261533" y="2452914"/>
                <a:ext cx="15724" cy="154819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Rak koppling 100"/>
              <p:cNvCxnSpPr>
                <a:stCxn id="96" idx="5"/>
              </p:cNvCxnSpPr>
              <p:nvPr/>
            </p:nvCxnSpPr>
            <p:spPr>
              <a:xfrm>
                <a:off x="1503046" y="2395524"/>
                <a:ext cx="93525" cy="5739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upp 101"/>
            <p:cNvGrpSpPr/>
            <p:nvPr/>
          </p:nvGrpSpPr>
          <p:grpSpPr>
            <a:xfrm>
              <a:off x="4723981" y="4853711"/>
              <a:ext cx="1406858" cy="993157"/>
              <a:chOff x="762000" y="2061029"/>
              <a:chExt cx="834571" cy="546704"/>
            </a:xfrm>
          </p:grpSpPr>
          <p:sp>
            <p:nvSpPr>
              <p:cNvPr id="103" name="Ellips 102"/>
              <p:cNvSpPr/>
              <p:nvPr/>
            </p:nvSpPr>
            <p:spPr>
              <a:xfrm>
                <a:off x="957943" y="2061029"/>
                <a:ext cx="638628" cy="3918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cxnSp>
            <p:nvCxnSpPr>
              <p:cNvPr id="104" name="Rak koppling 103"/>
              <p:cNvCxnSpPr>
                <a:stCxn id="103" idx="7"/>
              </p:cNvCxnSpPr>
              <p:nvPr/>
            </p:nvCxnSpPr>
            <p:spPr>
              <a:xfrm flipV="1">
                <a:off x="1503046" y="2061029"/>
                <a:ext cx="93525" cy="5739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Rak koppling 104"/>
              <p:cNvCxnSpPr>
                <a:stCxn id="103" idx="1"/>
              </p:cNvCxnSpPr>
              <p:nvPr/>
            </p:nvCxnSpPr>
            <p:spPr>
              <a:xfrm flipH="1" flipV="1">
                <a:off x="957943" y="2061029"/>
                <a:ext cx="93525" cy="5739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Rak koppling 105"/>
              <p:cNvCxnSpPr>
                <a:stCxn id="103" idx="2"/>
              </p:cNvCxnSpPr>
              <p:nvPr/>
            </p:nvCxnSpPr>
            <p:spPr>
              <a:xfrm flipH="1">
                <a:off x="762000" y="2256972"/>
                <a:ext cx="195943" cy="71361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Rak koppling 106"/>
              <p:cNvCxnSpPr>
                <a:stCxn id="103" idx="4"/>
              </p:cNvCxnSpPr>
              <p:nvPr/>
            </p:nvCxnSpPr>
            <p:spPr>
              <a:xfrm flipH="1">
                <a:off x="1261533" y="2452914"/>
                <a:ext cx="15724" cy="154819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Rak koppling 107"/>
              <p:cNvCxnSpPr>
                <a:stCxn id="103" idx="5"/>
              </p:cNvCxnSpPr>
              <p:nvPr/>
            </p:nvCxnSpPr>
            <p:spPr>
              <a:xfrm>
                <a:off x="1503046" y="2395524"/>
                <a:ext cx="93525" cy="5739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upp 108"/>
            <p:cNvGrpSpPr/>
            <p:nvPr/>
          </p:nvGrpSpPr>
          <p:grpSpPr>
            <a:xfrm>
              <a:off x="5007223" y="3846447"/>
              <a:ext cx="1406858" cy="993157"/>
              <a:chOff x="762000" y="2061029"/>
              <a:chExt cx="834571" cy="546704"/>
            </a:xfrm>
          </p:grpSpPr>
          <p:sp>
            <p:nvSpPr>
              <p:cNvPr id="110" name="Ellips 109"/>
              <p:cNvSpPr/>
              <p:nvPr/>
            </p:nvSpPr>
            <p:spPr>
              <a:xfrm>
                <a:off x="957943" y="2061029"/>
                <a:ext cx="638628" cy="391885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cxnSp>
            <p:nvCxnSpPr>
              <p:cNvPr id="111" name="Rak koppling 110"/>
              <p:cNvCxnSpPr>
                <a:stCxn id="110" idx="7"/>
              </p:cNvCxnSpPr>
              <p:nvPr/>
            </p:nvCxnSpPr>
            <p:spPr>
              <a:xfrm flipV="1">
                <a:off x="1503046" y="2061029"/>
                <a:ext cx="93525" cy="573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Rak koppling 111"/>
              <p:cNvCxnSpPr>
                <a:stCxn id="110" idx="1"/>
              </p:cNvCxnSpPr>
              <p:nvPr/>
            </p:nvCxnSpPr>
            <p:spPr>
              <a:xfrm flipH="1" flipV="1">
                <a:off x="957943" y="2061029"/>
                <a:ext cx="93525" cy="573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Rak koppling 112"/>
              <p:cNvCxnSpPr>
                <a:stCxn id="110" idx="2"/>
              </p:cNvCxnSpPr>
              <p:nvPr/>
            </p:nvCxnSpPr>
            <p:spPr>
              <a:xfrm flipH="1">
                <a:off x="762000" y="2256972"/>
                <a:ext cx="195943" cy="713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Rak koppling 113"/>
              <p:cNvCxnSpPr>
                <a:stCxn id="110" idx="4"/>
              </p:cNvCxnSpPr>
              <p:nvPr/>
            </p:nvCxnSpPr>
            <p:spPr>
              <a:xfrm flipH="1">
                <a:off x="1261533" y="2452914"/>
                <a:ext cx="15724" cy="1548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Rak koppling 114"/>
              <p:cNvCxnSpPr>
                <a:stCxn id="110" idx="5"/>
              </p:cNvCxnSpPr>
              <p:nvPr/>
            </p:nvCxnSpPr>
            <p:spPr>
              <a:xfrm>
                <a:off x="1503046" y="2395524"/>
                <a:ext cx="93525" cy="573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upp 115"/>
            <p:cNvGrpSpPr/>
            <p:nvPr/>
          </p:nvGrpSpPr>
          <p:grpSpPr>
            <a:xfrm>
              <a:off x="6311688" y="5139350"/>
              <a:ext cx="1406858" cy="993157"/>
              <a:chOff x="762000" y="2061029"/>
              <a:chExt cx="834571" cy="546704"/>
            </a:xfrm>
          </p:grpSpPr>
          <p:sp>
            <p:nvSpPr>
              <p:cNvPr id="117" name="Ellips 116"/>
              <p:cNvSpPr/>
              <p:nvPr/>
            </p:nvSpPr>
            <p:spPr>
              <a:xfrm>
                <a:off x="957943" y="2061029"/>
                <a:ext cx="638628" cy="3918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cxnSp>
            <p:nvCxnSpPr>
              <p:cNvPr id="118" name="Rak koppling 117"/>
              <p:cNvCxnSpPr>
                <a:stCxn id="117" idx="7"/>
              </p:cNvCxnSpPr>
              <p:nvPr/>
            </p:nvCxnSpPr>
            <p:spPr>
              <a:xfrm flipV="1">
                <a:off x="1503046" y="2061029"/>
                <a:ext cx="93525" cy="5739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Rak koppling 118"/>
              <p:cNvCxnSpPr>
                <a:stCxn id="117" idx="1"/>
              </p:cNvCxnSpPr>
              <p:nvPr/>
            </p:nvCxnSpPr>
            <p:spPr>
              <a:xfrm flipH="1" flipV="1">
                <a:off x="957943" y="2061029"/>
                <a:ext cx="93525" cy="5739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Rak koppling 119"/>
              <p:cNvCxnSpPr>
                <a:stCxn id="117" idx="2"/>
              </p:cNvCxnSpPr>
              <p:nvPr/>
            </p:nvCxnSpPr>
            <p:spPr>
              <a:xfrm flipH="1">
                <a:off x="762000" y="2256972"/>
                <a:ext cx="195943" cy="7136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Rak koppling 120"/>
              <p:cNvCxnSpPr>
                <a:stCxn id="117" idx="4"/>
              </p:cNvCxnSpPr>
              <p:nvPr/>
            </p:nvCxnSpPr>
            <p:spPr>
              <a:xfrm flipH="1">
                <a:off x="1261533" y="2452914"/>
                <a:ext cx="15724" cy="15481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Rak koppling 121"/>
              <p:cNvCxnSpPr>
                <a:stCxn id="117" idx="5"/>
              </p:cNvCxnSpPr>
              <p:nvPr/>
            </p:nvCxnSpPr>
            <p:spPr>
              <a:xfrm>
                <a:off x="1503046" y="2395524"/>
                <a:ext cx="93525" cy="5739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Ellips 122"/>
            <p:cNvSpPr/>
            <p:nvPr/>
          </p:nvSpPr>
          <p:spPr>
            <a:xfrm>
              <a:off x="7698390" y="5815757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8" name="Ellips 127"/>
            <p:cNvSpPr/>
            <p:nvPr/>
          </p:nvSpPr>
          <p:spPr>
            <a:xfrm>
              <a:off x="8065326" y="6082265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9" name="Ellips 128"/>
            <p:cNvSpPr/>
            <p:nvPr/>
          </p:nvSpPr>
          <p:spPr>
            <a:xfrm>
              <a:off x="7986497" y="4067666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33" name="Rak koppling 132"/>
            <p:cNvCxnSpPr/>
            <p:nvPr/>
          </p:nvCxnSpPr>
          <p:spPr>
            <a:xfrm flipV="1">
              <a:off x="8263644" y="3764030"/>
              <a:ext cx="270367" cy="173008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Rak koppling 133"/>
            <p:cNvCxnSpPr/>
            <p:nvPr/>
          </p:nvCxnSpPr>
          <p:spPr>
            <a:xfrm flipH="1" flipV="1">
              <a:off x="6807412" y="4010254"/>
              <a:ext cx="162828" cy="85754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Ellips 135"/>
            <p:cNvSpPr/>
            <p:nvPr/>
          </p:nvSpPr>
          <p:spPr>
            <a:xfrm>
              <a:off x="8208927" y="3894201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8" name="Ellips 137"/>
            <p:cNvSpPr/>
            <p:nvPr/>
          </p:nvSpPr>
          <p:spPr>
            <a:xfrm>
              <a:off x="6927707" y="4049669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0" name="Ellips 139"/>
            <p:cNvSpPr/>
            <p:nvPr/>
          </p:nvSpPr>
          <p:spPr>
            <a:xfrm>
              <a:off x="6368416" y="3793717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42" name="Rak koppling 141"/>
            <p:cNvCxnSpPr/>
            <p:nvPr/>
          </p:nvCxnSpPr>
          <p:spPr>
            <a:xfrm flipV="1">
              <a:off x="6418406" y="3657814"/>
              <a:ext cx="231821" cy="1797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Ellips 143"/>
            <p:cNvSpPr/>
            <p:nvPr/>
          </p:nvSpPr>
          <p:spPr>
            <a:xfrm>
              <a:off x="5515662" y="5786584"/>
              <a:ext cx="100790" cy="100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45" name="Rak koppling 144"/>
            <p:cNvCxnSpPr/>
            <p:nvPr/>
          </p:nvCxnSpPr>
          <p:spPr>
            <a:xfrm flipH="1">
              <a:off x="5566057" y="5824893"/>
              <a:ext cx="1199" cy="283139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Rak koppling 147"/>
            <p:cNvCxnSpPr/>
            <p:nvPr/>
          </p:nvCxnSpPr>
          <p:spPr>
            <a:xfrm flipH="1">
              <a:off x="8094959" y="6122464"/>
              <a:ext cx="26506" cy="28124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30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9" name="Platshållare för innehåll 4">
            <a:extLst>
              <a:ext uri="{FF2B5EF4-FFF2-40B4-BE49-F238E27FC236}">
                <a16:creationId xmlns:a16="http://schemas.microsoft.com/office/drawing/2014/main" id="{C865AFB8-CC01-4ACC-9FF0-08DDA89795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014418F-10CE-4493-8436-D9FFEEDF134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9F32B7E-323D-45B1-B98B-6BA815D68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/>
              <a:t>Hur</a:t>
            </a:r>
            <a:r>
              <a:rPr lang="en-US" sz="6000" dirty="0"/>
              <a:t> </a:t>
            </a:r>
            <a:r>
              <a:rPr lang="en-US" sz="6000" dirty="0" err="1"/>
              <a:t>gör</a:t>
            </a:r>
            <a:r>
              <a:rPr lang="en-US" sz="6000" dirty="0"/>
              <a:t> vi </a:t>
            </a:r>
            <a:r>
              <a:rPr lang="en-US" sz="6000" dirty="0" err="1"/>
              <a:t>när</a:t>
            </a:r>
            <a:r>
              <a:rPr lang="en-US" sz="6000" dirty="0"/>
              <a:t> vi </a:t>
            </a:r>
            <a:r>
              <a:rPr lang="en-US" sz="6000" dirty="0" err="1"/>
              <a:t>försöker</a:t>
            </a:r>
            <a:r>
              <a:rPr lang="en-US" sz="6000" dirty="0"/>
              <a:t> </a:t>
            </a:r>
            <a:r>
              <a:rPr lang="en-US" sz="6000" dirty="0" err="1"/>
              <a:t>lära</a:t>
            </a:r>
            <a:r>
              <a:rPr lang="en-US" sz="6000" dirty="0"/>
              <a:t> </a:t>
            </a:r>
            <a:r>
              <a:rPr lang="en-US" sz="6000" dirty="0" err="1"/>
              <a:t>oss</a:t>
            </a:r>
            <a:r>
              <a:rPr lang="en-US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5158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1325563"/>
          </a:xfrm>
        </p:spPr>
        <p:txBody>
          <a:bodyPr/>
          <a:lstStyle/>
          <a:p>
            <a:r>
              <a:rPr lang="sv-SE" dirty="0"/>
              <a:t>Hur lär man sig då?</a:t>
            </a:r>
          </a:p>
        </p:txBody>
      </p:sp>
      <p:sp>
        <p:nvSpPr>
          <p:cNvPr id="6" name="textruta 5"/>
          <p:cNvSpPr txBox="1"/>
          <p:nvPr/>
        </p:nvSpPr>
        <p:spPr>
          <a:xfrm>
            <a:off x="1010789" y="1746028"/>
            <a:ext cx="4737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>
                <a:solidFill>
                  <a:srgbClr val="7030A0"/>
                </a:solidFill>
              </a:rPr>
              <a:t>Föreställning:</a:t>
            </a:r>
          </a:p>
        </p:txBody>
      </p:sp>
      <p:sp>
        <p:nvSpPr>
          <p:cNvPr id="7" name="textruta 6"/>
          <p:cNvSpPr txBox="1"/>
          <p:nvPr/>
        </p:nvSpPr>
        <p:spPr>
          <a:xfrm>
            <a:off x="6273800" y="1765299"/>
            <a:ext cx="4737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>
                <a:solidFill>
                  <a:srgbClr val="7030A0"/>
                </a:solidFill>
              </a:rPr>
              <a:t>Verkligheten:</a:t>
            </a:r>
          </a:p>
        </p:txBody>
      </p:sp>
      <p:grpSp>
        <p:nvGrpSpPr>
          <p:cNvPr id="15" name="Grupp 14"/>
          <p:cNvGrpSpPr/>
          <p:nvPr/>
        </p:nvGrpSpPr>
        <p:grpSpPr>
          <a:xfrm>
            <a:off x="783360" y="1916776"/>
            <a:ext cx="5230087" cy="4117354"/>
            <a:chOff x="452760" y="1840969"/>
            <a:chExt cx="5230087" cy="4117354"/>
          </a:xfrm>
        </p:grpSpPr>
        <p:grpSp>
          <p:nvGrpSpPr>
            <p:cNvPr id="10" name="Grupp 9"/>
            <p:cNvGrpSpPr/>
            <p:nvPr/>
          </p:nvGrpSpPr>
          <p:grpSpPr>
            <a:xfrm>
              <a:off x="602847" y="2261448"/>
              <a:ext cx="5080000" cy="3378200"/>
              <a:chOff x="602847" y="2261448"/>
              <a:chExt cx="5080000" cy="3378200"/>
            </a:xfrm>
          </p:grpSpPr>
          <p:sp>
            <p:nvSpPr>
              <p:cNvPr id="41" name="Rektangel 40"/>
              <p:cNvSpPr/>
              <p:nvPr/>
            </p:nvSpPr>
            <p:spPr>
              <a:xfrm>
                <a:off x="602847" y="2261448"/>
                <a:ext cx="5080000" cy="3378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grpSp>
            <p:nvGrpSpPr>
              <p:cNvPr id="43" name="Grupp 42"/>
              <p:cNvGrpSpPr>
                <a:grpSpLocks noChangeAspect="1"/>
              </p:cNvGrpSpPr>
              <p:nvPr/>
            </p:nvGrpSpPr>
            <p:grpSpPr>
              <a:xfrm>
                <a:off x="772575" y="2406649"/>
                <a:ext cx="4203700" cy="3162300"/>
                <a:chOff x="6426200" y="2476500"/>
                <a:chExt cx="4203700" cy="31623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cxnSp>
              <p:nvCxnSpPr>
                <p:cNvPr id="56" name="Rak pilkoppling 55"/>
                <p:cNvCxnSpPr/>
                <p:nvPr/>
              </p:nvCxnSpPr>
              <p:spPr>
                <a:xfrm flipV="1">
                  <a:off x="6426200" y="2476500"/>
                  <a:ext cx="0" cy="31496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Rak pilkoppling 56"/>
                <p:cNvCxnSpPr/>
                <p:nvPr/>
              </p:nvCxnSpPr>
              <p:spPr>
                <a:xfrm>
                  <a:off x="6426200" y="5638800"/>
                  <a:ext cx="42037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textruta 13"/>
            <p:cNvSpPr txBox="1"/>
            <p:nvPr/>
          </p:nvSpPr>
          <p:spPr>
            <a:xfrm>
              <a:off x="4043871" y="5681324"/>
              <a:ext cx="11217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dirty="0">
                  <a:solidFill>
                    <a:srgbClr val="7030A0"/>
                  </a:solidFill>
                  <a:latin typeface="Bernard MT Condensed" panose="02050806060905020404" pitchFamily="18" charset="0"/>
                </a:rPr>
                <a:t>Tid</a:t>
              </a:r>
              <a:endParaRPr lang="sv-SE" dirty="0">
                <a:solidFill>
                  <a:srgbClr val="7030A0"/>
                </a:solidFill>
                <a:latin typeface="Bernard MT Condensed" panose="02050806060905020404" pitchFamily="18" charset="0"/>
              </a:endParaRPr>
            </a:p>
          </p:txBody>
        </p:sp>
        <p:sp>
          <p:nvSpPr>
            <p:cNvPr id="44" name="textruta 43"/>
            <p:cNvSpPr txBox="1"/>
            <p:nvPr/>
          </p:nvSpPr>
          <p:spPr>
            <a:xfrm rot="16200000">
              <a:off x="30365" y="2263364"/>
              <a:ext cx="11217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dirty="0">
                  <a:solidFill>
                    <a:srgbClr val="7030A0"/>
                  </a:solidFill>
                  <a:latin typeface="Bernard MT Condensed" panose="02050806060905020404" pitchFamily="18" charset="0"/>
                </a:rPr>
                <a:t>Nivå</a:t>
              </a:r>
              <a:endParaRPr lang="sv-SE" dirty="0">
                <a:solidFill>
                  <a:srgbClr val="7030A0"/>
                </a:solidFill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16" name="Grupp 15"/>
          <p:cNvGrpSpPr/>
          <p:nvPr/>
        </p:nvGrpSpPr>
        <p:grpSpPr>
          <a:xfrm>
            <a:off x="5854699" y="1907325"/>
            <a:ext cx="5499101" cy="4085129"/>
            <a:chOff x="5854699" y="1907325"/>
            <a:chExt cx="5499101" cy="4085129"/>
          </a:xfrm>
        </p:grpSpPr>
        <p:grpSp>
          <p:nvGrpSpPr>
            <p:cNvPr id="13" name="Grupp 12"/>
            <p:cNvGrpSpPr/>
            <p:nvPr/>
          </p:nvGrpSpPr>
          <p:grpSpPr>
            <a:xfrm>
              <a:off x="5854699" y="2476500"/>
              <a:ext cx="5499101" cy="3378200"/>
              <a:chOff x="5854699" y="2476500"/>
              <a:chExt cx="5499101" cy="3378200"/>
            </a:xfrm>
          </p:grpSpPr>
          <p:sp>
            <p:nvSpPr>
              <p:cNvPr id="37" name="Rektangel 36"/>
              <p:cNvSpPr/>
              <p:nvPr/>
            </p:nvSpPr>
            <p:spPr>
              <a:xfrm>
                <a:off x="6273800" y="2476500"/>
                <a:ext cx="5080000" cy="3378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" name="Båge 11"/>
              <p:cNvSpPr/>
              <p:nvPr/>
            </p:nvSpPr>
            <p:spPr>
              <a:xfrm rot="5400000">
                <a:off x="5930319" y="4585280"/>
                <a:ext cx="966362" cy="1117601"/>
              </a:xfrm>
              <a:prstGeom prst="arc">
                <a:avLst/>
              </a:prstGeom>
              <a:ln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39" name="Grupp 38"/>
              <p:cNvGrpSpPr/>
              <p:nvPr/>
            </p:nvGrpSpPr>
            <p:grpSpPr>
              <a:xfrm>
                <a:off x="6426200" y="2476500"/>
                <a:ext cx="4203700" cy="3162300"/>
                <a:chOff x="6426200" y="2476500"/>
                <a:chExt cx="4203700" cy="3162300"/>
              </a:xfrm>
            </p:grpSpPr>
            <p:grpSp>
              <p:nvGrpSpPr>
                <p:cNvPr id="19" name="Grupp 18"/>
                <p:cNvGrpSpPr>
                  <a:grpSpLocks noChangeAspect="1"/>
                </p:cNvGrpSpPr>
                <p:nvPr/>
              </p:nvGrpSpPr>
              <p:grpSpPr>
                <a:xfrm>
                  <a:off x="6426200" y="2476500"/>
                  <a:ext cx="4203700" cy="3162300"/>
                  <a:chOff x="6426200" y="2476500"/>
                  <a:chExt cx="4203700" cy="3162300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cxnSp>
                <p:nvCxnSpPr>
                  <p:cNvPr id="9" name="Rak pilkoppling 8"/>
                  <p:cNvCxnSpPr/>
                  <p:nvPr/>
                </p:nvCxnSpPr>
                <p:spPr>
                  <a:xfrm flipV="1">
                    <a:off x="6426200" y="2476500"/>
                    <a:ext cx="0" cy="314960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Rak pilkoppling 10"/>
                  <p:cNvCxnSpPr/>
                  <p:nvPr/>
                </p:nvCxnSpPr>
                <p:spPr>
                  <a:xfrm>
                    <a:off x="6426200" y="5638800"/>
                    <a:ext cx="4203700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" name="Grupp 37"/>
                <p:cNvGrpSpPr/>
                <p:nvPr/>
              </p:nvGrpSpPr>
              <p:grpSpPr>
                <a:xfrm>
                  <a:off x="6972301" y="3334326"/>
                  <a:ext cx="3657599" cy="1821875"/>
                  <a:chOff x="6972301" y="3334326"/>
                  <a:chExt cx="3657599" cy="1821875"/>
                </a:xfrm>
              </p:grpSpPr>
              <p:cxnSp>
                <p:nvCxnSpPr>
                  <p:cNvPr id="17" name="Rak koppling 16"/>
                  <p:cNvCxnSpPr>
                    <a:cxnSpLocks/>
                    <a:stCxn id="12" idx="0"/>
                  </p:cNvCxnSpPr>
                  <p:nvPr/>
                </p:nvCxnSpPr>
                <p:spPr>
                  <a:xfrm>
                    <a:off x="6972301" y="5144081"/>
                    <a:ext cx="914399" cy="12119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Båge 17"/>
                  <p:cNvSpPr/>
                  <p:nvPr/>
                </p:nvSpPr>
                <p:spPr>
                  <a:xfrm rot="5400000">
                    <a:off x="7119405" y="3910542"/>
                    <a:ext cx="1479552" cy="1011766"/>
                  </a:xfrm>
                  <a:prstGeom prst="arc">
                    <a:avLst>
                      <a:gd name="adj1" fmla="val 15806257"/>
                      <a:gd name="adj2" fmla="val 0"/>
                    </a:avLst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cxnSp>
                <p:nvCxnSpPr>
                  <p:cNvPr id="21" name="Rak koppling 20"/>
                  <p:cNvCxnSpPr>
                    <a:cxnSpLocks/>
                  </p:cNvCxnSpPr>
                  <p:nvPr/>
                </p:nvCxnSpPr>
                <p:spPr>
                  <a:xfrm>
                    <a:off x="8365065" y="4369374"/>
                    <a:ext cx="882647" cy="14214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1" name="Grupp 30"/>
                  <p:cNvGrpSpPr/>
                  <p:nvPr/>
                </p:nvGrpSpPr>
                <p:grpSpPr>
                  <a:xfrm>
                    <a:off x="9247712" y="3334326"/>
                    <a:ext cx="1382188" cy="1177189"/>
                    <a:chOff x="8887881" y="3480817"/>
                    <a:chExt cx="1382188" cy="1420574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cxnSp>
                  <p:nvCxnSpPr>
                    <p:cNvPr id="23" name="Rak koppling 22"/>
                    <p:cNvCxnSpPr>
                      <a:cxnSpLocks/>
                    </p:cNvCxnSpPr>
                    <p:nvPr/>
                  </p:nvCxnSpPr>
                  <p:spPr>
                    <a:xfrm flipV="1">
                      <a:off x="8887881" y="4318004"/>
                      <a:ext cx="484719" cy="583387"/>
                    </a:xfrm>
                    <a:prstGeom prst="line">
                      <a:avLst/>
                    </a:prstGeom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Båge 24"/>
                    <p:cNvSpPr/>
                    <p:nvPr/>
                  </p:nvSpPr>
                  <p:spPr>
                    <a:xfrm rot="5400000">
                      <a:off x="8940800" y="3427898"/>
                      <a:ext cx="838198" cy="944035"/>
                    </a:xfrm>
                    <a:prstGeom prst="arc">
                      <a:avLst>
                        <a:gd name="adj1" fmla="val 15736282"/>
                        <a:gd name="adj2" fmla="val 0"/>
                      </a:avLst>
                    </a:prstGeom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cxnSp>
                  <p:nvCxnSpPr>
                    <p:cNvPr id="29" name="Rak koppling 28"/>
                    <p:cNvCxnSpPr>
                      <a:cxnSpLocks/>
                      <a:stCxn id="25" idx="0"/>
                    </p:cNvCxnSpPr>
                    <p:nvPr/>
                  </p:nvCxnSpPr>
                  <p:spPr>
                    <a:xfrm>
                      <a:off x="9824087" y="3823894"/>
                      <a:ext cx="445982" cy="12697"/>
                    </a:xfrm>
                    <a:prstGeom prst="line">
                      <a:avLst/>
                    </a:prstGeom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42" name="textruta 41"/>
            <p:cNvSpPr txBox="1"/>
            <p:nvPr/>
          </p:nvSpPr>
          <p:spPr>
            <a:xfrm>
              <a:off x="9654134" y="5715455"/>
              <a:ext cx="11217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dirty="0">
                  <a:solidFill>
                    <a:srgbClr val="7030A0"/>
                  </a:solidFill>
                  <a:latin typeface="Bernard MT Condensed" panose="02050806060905020404" pitchFamily="18" charset="0"/>
                </a:rPr>
                <a:t>Tid</a:t>
              </a:r>
            </a:p>
          </p:txBody>
        </p:sp>
        <p:sp>
          <p:nvSpPr>
            <p:cNvPr id="47" name="textruta 46"/>
            <p:cNvSpPr txBox="1"/>
            <p:nvPr/>
          </p:nvSpPr>
          <p:spPr>
            <a:xfrm rot="16200000">
              <a:off x="5673548" y="2329720"/>
              <a:ext cx="11217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200" dirty="0">
                  <a:solidFill>
                    <a:srgbClr val="7030A0"/>
                  </a:solidFill>
                  <a:latin typeface="Bernard MT Condensed" panose="02050806060905020404" pitchFamily="18" charset="0"/>
                </a:rPr>
                <a:t>Nivå</a:t>
              </a:r>
              <a:endParaRPr lang="sv-SE" dirty="0">
                <a:solidFill>
                  <a:srgbClr val="7030A0"/>
                </a:solidFill>
                <a:latin typeface="Bernard MT Condensed" panose="02050806060905020404" pitchFamily="18" charset="0"/>
              </a:endParaRPr>
            </a:p>
          </p:txBody>
        </p:sp>
      </p:grpSp>
      <p:pic>
        <p:nvPicPr>
          <p:cNvPr id="32" name="Bildobjekt 31">
            <a:extLst>
              <a:ext uri="{FF2B5EF4-FFF2-40B4-BE49-F238E27FC236}">
                <a16:creationId xmlns:a16="http://schemas.microsoft.com/office/drawing/2014/main" id="{239837DD-1036-48E8-AD52-6A97CEC73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81" y="2895600"/>
            <a:ext cx="4017434" cy="2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4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2" name="Bildobjekt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Hur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brukar</a:t>
            </a:r>
            <a:r>
              <a:rPr lang="en-US" sz="3600" dirty="0">
                <a:solidFill>
                  <a:schemeClr val="bg1"/>
                </a:solidFill>
              </a:rPr>
              <a:t> man </a:t>
            </a:r>
            <a:r>
              <a:rPr lang="en-US" sz="3600" dirty="0" err="1">
                <a:solidFill>
                  <a:schemeClr val="bg1"/>
                </a:solidFill>
              </a:rPr>
              <a:t>göra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ektangel 12"/>
          <p:cNvSpPr/>
          <p:nvPr/>
        </p:nvSpPr>
        <p:spPr>
          <a:xfrm>
            <a:off x="3048000" y="2551837"/>
            <a:ext cx="6096000" cy="269304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Kursbok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Föreläsning (IRL eller </a:t>
            </a:r>
            <a:r>
              <a:rPr lang="sv-SE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youtube</a:t>
            </a:r>
            <a:r>
              <a:rPr lang="sv-S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Göra labbar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Lyssnar på </a:t>
            </a:r>
            <a:r>
              <a:rPr lang="sv-SE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podd</a:t>
            </a:r>
            <a:endParaRPr lang="sv-SE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Läser bloggar/tidningar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Fler?</a:t>
            </a:r>
          </a:p>
        </p:txBody>
      </p:sp>
    </p:spTree>
    <p:extLst>
      <p:ext uri="{BB962C8B-B14F-4D97-AF65-F5344CB8AC3E}">
        <p14:creationId xmlns:p14="http://schemas.microsoft.com/office/powerpoint/2010/main" val="411724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15">
            <a:extLst>
              <a:ext uri="{FF2B5EF4-FFF2-40B4-BE49-F238E27FC236}">
                <a16:creationId xmlns:a16="http://schemas.microsoft.com/office/drawing/2014/main" id="{9E706731-3860-4E73-9335-A870F6741F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2603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CD2ED21F-DC95-4AD1-8327-D561F5FCA3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675" y="2426124"/>
            <a:ext cx="1811442" cy="1811442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394" y="4559299"/>
            <a:ext cx="1797050" cy="1797050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5" y="321732"/>
            <a:ext cx="3318674" cy="1811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>
            <a:normAutofit/>
          </a:bodyPr>
          <a:lstStyle/>
          <a:p>
            <a:r>
              <a:rPr lang="sv-SE">
                <a:solidFill>
                  <a:schemeClr val="bg1"/>
                </a:solidFill>
              </a:rPr>
              <a:t>Vanliga hinder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1249"/>
            <a:ext cx="5954486" cy="4155713"/>
          </a:xfrm>
        </p:spPr>
        <p:txBody>
          <a:bodyPr>
            <a:normAutofit/>
          </a:bodyPr>
          <a:lstStyle/>
          <a:p>
            <a:r>
              <a:rPr lang="sv-SE" sz="2000" dirty="0">
                <a:solidFill>
                  <a:schemeClr val="bg1"/>
                </a:solidFill>
              </a:rPr>
              <a:t>Trött</a:t>
            </a:r>
          </a:p>
          <a:p>
            <a:pPr lvl="1"/>
            <a:r>
              <a:rPr lang="sv-SE" sz="2000" dirty="0">
                <a:solidFill>
                  <a:schemeClr val="bg1"/>
                </a:solidFill>
              </a:rPr>
              <a:t>Svårt hålla fokus</a:t>
            </a:r>
          </a:p>
          <a:p>
            <a:pPr lvl="1"/>
            <a:r>
              <a:rPr lang="sv-SE" sz="2000" dirty="0">
                <a:solidFill>
                  <a:schemeClr val="bg1"/>
                </a:solidFill>
              </a:rPr>
              <a:t>Det man läser går inte in</a:t>
            </a:r>
          </a:p>
          <a:p>
            <a:pPr lvl="1"/>
            <a:r>
              <a:rPr lang="sv-SE" sz="2000" dirty="0">
                <a:solidFill>
                  <a:schemeClr val="bg1"/>
                </a:solidFill>
              </a:rPr>
              <a:t>Tappar lusten – inte kul längre</a:t>
            </a:r>
          </a:p>
          <a:p>
            <a:r>
              <a:rPr lang="sv-SE" sz="2000" dirty="0">
                <a:solidFill>
                  <a:schemeClr val="bg1"/>
                </a:solidFill>
              </a:rPr>
              <a:t>Hitta tid, ro</a:t>
            </a:r>
          </a:p>
          <a:p>
            <a:pPr lvl="1"/>
            <a:r>
              <a:rPr lang="sv-SE" sz="2000" dirty="0">
                <a:solidFill>
                  <a:schemeClr val="bg1"/>
                </a:solidFill>
              </a:rPr>
              <a:t>Behöver ostördhet – har aldrig ro till att lära sig</a:t>
            </a:r>
          </a:p>
          <a:p>
            <a:pPr lvl="1"/>
            <a:r>
              <a:rPr lang="sv-SE" sz="2000" dirty="0">
                <a:solidFill>
                  <a:schemeClr val="bg1"/>
                </a:solidFill>
              </a:rPr>
              <a:t>Tar tid att få saker att fasta</a:t>
            </a:r>
          </a:p>
          <a:p>
            <a:pPr lvl="1"/>
            <a:r>
              <a:rPr lang="sv-SE" sz="2000" dirty="0">
                <a:solidFill>
                  <a:schemeClr val="bg1"/>
                </a:solidFill>
              </a:rPr>
              <a:t>Stress</a:t>
            </a:r>
          </a:p>
          <a:p>
            <a:pPr>
              <a:buFont typeface="Symbol" panose="05050102010706020507" pitchFamily="18" charset="2"/>
              <a:buChar char=""/>
            </a:pPr>
            <a:r>
              <a:rPr lang="sv-SE" sz="2000" dirty="0">
                <a:solidFill>
                  <a:schemeClr val="bg1"/>
                </a:solidFill>
              </a:rPr>
              <a:t> Hänger ihop</a:t>
            </a:r>
          </a:p>
        </p:txBody>
      </p:sp>
    </p:spTree>
    <p:extLst>
      <p:ext uri="{BB962C8B-B14F-4D97-AF65-F5344CB8AC3E}">
        <p14:creationId xmlns:p14="http://schemas.microsoft.com/office/powerpoint/2010/main" val="32328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accent6"/>
                </a:solidFill>
              </a:rPr>
              <a:t>Patentmetoden (TM)</a:t>
            </a:r>
          </a:p>
        </p:txBody>
      </p:sp>
      <p:sp>
        <p:nvSpPr>
          <p:cNvPr id="4" name="textruta 3"/>
          <p:cNvSpPr txBox="1"/>
          <p:nvPr/>
        </p:nvSpPr>
        <p:spPr>
          <a:xfrm>
            <a:off x="809171" y="1886858"/>
            <a:ext cx="431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rgbClr val="7030A0"/>
                </a:solidFill>
              </a:rPr>
              <a:t>”Små portioner ofta”</a:t>
            </a:r>
          </a:p>
        </p:txBody>
      </p:sp>
      <p:sp>
        <p:nvSpPr>
          <p:cNvPr id="5" name="textruta 4"/>
          <p:cNvSpPr txBox="1"/>
          <p:nvPr/>
        </p:nvSpPr>
        <p:spPr>
          <a:xfrm>
            <a:off x="4949706" y="3788378"/>
            <a:ext cx="3470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chemeClr val="accent2"/>
                </a:solidFill>
              </a:rPr>
              <a:t>Utvilad</a:t>
            </a:r>
          </a:p>
        </p:txBody>
      </p:sp>
      <p:sp>
        <p:nvSpPr>
          <p:cNvPr id="6" name="textruta 5"/>
          <p:cNvSpPr txBox="1"/>
          <p:nvPr/>
        </p:nvSpPr>
        <p:spPr>
          <a:xfrm>
            <a:off x="7460343" y="2662589"/>
            <a:ext cx="3841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chemeClr val="accent6"/>
                </a:solidFill>
              </a:rPr>
              <a:t>Tillit</a:t>
            </a:r>
          </a:p>
        </p:txBody>
      </p:sp>
      <p:sp>
        <p:nvSpPr>
          <p:cNvPr id="7" name="Rubrik 1"/>
          <p:cNvSpPr txBox="1">
            <a:spLocks/>
          </p:cNvSpPr>
          <p:nvPr/>
        </p:nvSpPr>
        <p:spPr>
          <a:xfrm>
            <a:off x="8949870" y="5516637"/>
            <a:ext cx="42635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VARFÖR?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87A29033-9DEE-47B6-81ED-345151BE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79" y="2466774"/>
            <a:ext cx="2473779" cy="1642589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6247EFCF-F604-4146-938F-BF28B966A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703" y="820762"/>
            <a:ext cx="2660953" cy="3991429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577C9CA7-9FA3-49F3-B661-6303C2E96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41" y="4311597"/>
            <a:ext cx="3019242" cy="2348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0141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492573"/>
            <a:ext cx="5895534" cy="58807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Effektivt lärande – lite om kognition</a:t>
            </a:r>
          </a:p>
        </p:txBody>
      </p:sp>
    </p:spTree>
    <p:extLst>
      <p:ext uri="{BB962C8B-B14F-4D97-AF65-F5344CB8AC3E}">
        <p14:creationId xmlns:p14="http://schemas.microsoft.com/office/powerpoint/2010/main" val="289574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45808</TotalTime>
  <Words>2185</Words>
  <Application>Microsoft Office PowerPoint</Application>
  <PresentationFormat>Bredbild</PresentationFormat>
  <Paragraphs>330</Paragraphs>
  <Slides>22</Slides>
  <Notes>17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22</vt:i4>
      </vt:variant>
    </vt:vector>
  </HeadingPairs>
  <TitlesOfParts>
    <vt:vector size="29" baseType="lpstr">
      <vt:lpstr>Arial</vt:lpstr>
      <vt:lpstr>Bernard MT Condensed</vt:lpstr>
      <vt:lpstr>Calibri</vt:lpstr>
      <vt:lpstr>Calibri Light</vt:lpstr>
      <vt:lpstr>Symbol</vt:lpstr>
      <vt:lpstr>Wingdings</vt:lpstr>
      <vt:lpstr>Office Theme</vt:lpstr>
      <vt:lpstr>Lärande om lärande</vt:lpstr>
      <vt:lpstr>Vem är jag? (Lärande-CV)</vt:lpstr>
      <vt:lpstr>Vi har alla lärt oss massor</vt:lpstr>
      <vt:lpstr>Hur gör vi när vi försöker lära oss?</vt:lpstr>
      <vt:lpstr>Hur lär man sig då?</vt:lpstr>
      <vt:lpstr>Hur brukar man göra?</vt:lpstr>
      <vt:lpstr>Vanliga hinder</vt:lpstr>
      <vt:lpstr>Patentmetoden (TM)</vt:lpstr>
      <vt:lpstr>Effektivt lärande – lite om kognition</vt:lpstr>
      <vt:lpstr>Hjärnan: statisk vs plastisk</vt:lpstr>
      <vt:lpstr>Hur bygger man synapsbanor då?</vt:lpstr>
      <vt:lpstr>Fokus – men på vad då?</vt:lpstr>
      <vt:lpstr>Hjärnans resurser – ”it’s all one tank!”</vt:lpstr>
      <vt:lpstr>Ödsla inte med kognitiv ork!</vt:lpstr>
      <vt:lpstr>Lösning</vt:lpstr>
      <vt:lpstr>Lagom = små bitar</vt:lpstr>
      <vt:lpstr>Lugn och ro – behöver man det?</vt:lpstr>
      <vt:lpstr>Vad är lugn och ro?</vt:lpstr>
      <vt:lpstr>Stress</vt:lpstr>
      <vt:lpstr>Byta perspektiv</vt:lpstr>
      <vt:lpstr>Vilket lärande orkar jag med idag?</vt:lpstr>
      <vt:lpstr>Källor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Lärande om lärande</dc:title>
  <dc:creator>Tove</dc:creator>
  <cp:lastModifiedBy>Tove</cp:lastModifiedBy>
  <cp:revision>255</cp:revision>
  <dcterms:created xsi:type="dcterms:W3CDTF">2017-08-28T07:21:43Z</dcterms:created>
  <dcterms:modified xsi:type="dcterms:W3CDTF">2017-10-25T12:48:54Z</dcterms:modified>
</cp:coreProperties>
</file>